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1pPr>
    <a:lvl2pPr marL="114300" marR="0" indent="3429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2pPr>
    <a:lvl3pPr marL="114300" marR="0" indent="6858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3pPr>
    <a:lvl4pPr marL="114300" marR="0" indent="10287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4pPr>
    <a:lvl5pPr marL="114300" marR="0" indent="13716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5pPr>
    <a:lvl6pPr marL="114300" marR="0" indent="17145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6pPr>
    <a:lvl7pPr marL="114300" marR="0" indent="20574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7pPr>
    <a:lvl8pPr marL="114300" marR="0" indent="24003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8pPr>
    <a:lvl9pPr marL="114300" marR="0" indent="27432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D51ADE6A-740E-44AE-83CC-AE7238B6C88D}"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p:restoredTop sz="94690"/>
  </p:normalViewPr>
  <p:slideViewPr>
    <p:cSldViewPr snapToGrid="0" snapToObjects="1">
      <p:cViewPr varScale="1">
        <p:scale>
          <a:sx n="106" d="100"/>
          <a:sy n="106"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xfrm>
            <a:off x="1143000" y="685800"/>
            <a:ext cx="4572000" cy="3429000"/>
          </a:xfrm>
          <a:prstGeom prst="rect">
            <a:avLst/>
          </a:prstGeom>
        </p:spPr>
        <p:txBody>
          <a:bodyPr/>
          <a:lstStyle/>
          <a:p>
            <a:endParaRPr/>
          </a:p>
        </p:txBody>
      </p:sp>
      <p:sp>
        <p:nvSpPr>
          <p:cNvPr id="72" name="Shape 7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91081791"/>
      </p:ext>
    </p:extLst>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www.biozone.com.au"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 name="Shape 16"/>
          <p:cNvSpPr>
            <a:spLocks noGrp="1"/>
          </p:cNvSpPr>
          <p:nvPr>
            <p:ph type="title"/>
          </p:nvPr>
        </p:nvSpPr>
        <p:spPr>
          <a:xfrm>
            <a:off x="368300" y="368300"/>
            <a:ext cx="12192000" cy="1054100"/>
          </a:xfrm>
          <a:prstGeom prst="rect">
            <a:avLst/>
          </a:prstGeom>
        </p:spPr>
        <p:txBody>
          <a:bodyPr lIns="0" tIns="0" rIns="0" bIns="0"/>
          <a:lstStyle>
            <a:lvl1pPr defTabSz="457200">
              <a:tabLst>
                <a:tab pos="952500" algn="l"/>
              </a:tabLst>
              <a:defRPr>
                <a:solidFill>
                  <a:srgbClr val="000000"/>
                </a:solidFill>
              </a:defRPr>
            </a:lvl1pPr>
          </a:lstStyle>
          <a:p>
            <a:r>
              <a:t>Title Text</a:t>
            </a:r>
          </a:p>
        </p:txBody>
      </p:sp>
      <p:sp>
        <p:nvSpPr>
          <p:cNvPr id="17" name="Shape 17"/>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s">
    <p:spTree>
      <p:nvGrpSpPr>
        <p:cNvPr id="1" name=""/>
        <p:cNvGrpSpPr/>
        <p:nvPr/>
      </p:nvGrpSpPr>
      <p:grpSpPr>
        <a:xfrm>
          <a:off x="0" y="0"/>
          <a:ext cx="0" cy="0"/>
          <a:chOff x="0" y="0"/>
          <a:chExt cx="0" cy="0"/>
        </a:xfrm>
      </p:grpSpPr>
      <p:sp>
        <p:nvSpPr>
          <p:cNvPr id="25" name="Shape 2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33" name="Shape 33"/>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34"/>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OZONE BRANDING">
    <p:bg>
      <p:bgPr>
        <a:solidFill>
          <a:srgbClr val="FFFFFF"/>
        </a:solidFill>
        <a:effectLst/>
      </p:bgPr>
    </p:bg>
    <p:spTree>
      <p:nvGrpSpPr>
        <p:cNvPr id="1" name=""/>
        <p:cNvGrpSpPr/>
        <p:nvPr/>
      </p:nvGrpSpPr>
      <p:grpSpPr>
        <a:xfrm>
          <a:off x="0" y="0"/>
          <a:ext cx="0" cy="0"/>
          <a:chOff x="0" y="0"/>
          <a:chExt cx="0" cy="0"/>
        </a:xfrm>
      </p:grpSpPr>
      <p:sp>
        <p:nvSpPr>
          <p:cNvPr id="41" name="Shape 41"/>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42"/>
          <p:cNvSpPr/>
          <p:nvPr/>
        </p:nvSpPr>
        <p:spPr>
          <a:xfrm>
            <a:off x="-12700" y="8001000"/>
            <a:ext cx="13035992" cy="1772920"/>
          </a:xfrm>
          <a:custGeom>
            <a:avLst/>
            <a:gdLst/>
            <a:ahLst/>
            <a:cxnLst>
              <a:cxn ang="0">
                <a:pos x="wd2" y="hd2"/>
              </a:cxn>
              <a:cxn ang="5400000">
                <a:pos x="wd2" y="hd2"/>
              </a:cxn>
              <a:cxn ang="10800000">
                <a:pos x="wd2" y="hd2"/>
              </a:cxn>
              <a:cxn ang="16200000">
                <a:pos x="wd2" y="hd2"/>
              </a:cxn>
            </a:cxnLst>
            <a:rect l="0" t="0" r="r" b="b"/>
            <a:pathLst>
              <a:path w="21600" h="20382" extrusionOk="0">
                <a:moveTo>
                  <a:pt x="3" y="4435"/>
                </a:moveTo>
                <a:cubicBezTo>
                  <a:pt x="3" y="4435"/>
                  <a:pt x="61" y="4261"/>
                  <a:pt x="79" y="4247"/>
                </a:cubicBezTo>
                <a:cubicBezTo>
                  <a:pt x="6196" y="-358"/>
                  <a:pt x="14555" y="-1218"/>
                  <a:pt x="21509" y="1666"/>
                </a:cubicBezTo>
                <a:cubicBezTo>
                  <a:pt x="21539" y="1679"/>
                  <a:pt x="21600" y="1704"/>
                  <a:pt x="21600" y="1704"/>
                </a:cubicBezTo>
                <a:lnTo>
                  <a:pt x="21590" y="20382"/>
                </a:lnTo>
                <a:lnTo>
                  <a:pt x="0" y="20382"/>
                </a:lnTo>
                <a:lnTo>
                  <a:pt x="3" y="4435"/>
                </a:lnTo>
                <a:close/>
              </a:path>
            </a:pathLst>
          </a:custGeom>
          <a:solidFill>
            <a:srgbClr val="000000"/>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3" name="BIOZONE_logo_horizontal_on_Black.png"/>
          <p:cNvPicPr>
            <a:picLocks noChangeAspect="1"/>
          </p:cNvPicPr>
          <p:nvPr/>
        </p:nvPicPr>
        <p:blipFill>
          <a:blip r:embed="rId2">
            <a:extLst/>
          </a:blip>
          <a:stretch>
            <a:fillRect/>
          </a:stretch>
        </p:blipFill>
        <p:spPr>
          <a:xfrm>
            <a:off x="1231900" y="8610081"/>
            <a:ext cx="3632200" cy="815393"/>
          </a:xfrm>
          <a:prstGeom prst="rect">
            <a:avLst/>
          </a:prstGeom>
          <a:ln w="12700">
            <a:miter lim="400000"/>
          </a:ln>
        </p:spPr>
      </p:pic>
      <p:sp>
        <p:nvSpPr>
          <p:cNvPr id="44" name="Shape 44"/>
          <p:cNvSpPr/>
          <p:nvPr/>
        </p:nvSpPr>
        <p:spPr>
          <a:xfrm>
            <a:off x="5791200" y="8775700"/>
            <a:ext cx="2641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a:solidFill>
                  <a:srgbClr val="FFFFFF"/>
                </a:solidFill>
              </a:rPr>
              <a:t>Copyright © 2017</a:t>
            </a:r>
          </a:p>
          <a:p>
            <a:pPr>
              <a:lnSpc>
                <a:spcPct val="40000"/>
              </a:lnSpc>
              <a:spcBef>
                <a:spcPts val="1400"/>
              </a:spcBef>
              <a:tabLst>
                <a:tab pos="520700" algn="l"/>
              </a:tabLst>
              <a:defRPr sz="2200">
                <a:solidFill>
                  <a:srgbClr val="483F36"/>
                </a:solidFill>
              </a:defRPr>
            </a:pPr>
            <a:r>
              <a:rPr>
                <a:solidFill>
                  <a:srgbClr val="FFFFFF"/>
                </a:solidFill>
              </a:rPr>
              <a:t>All rights reserved</a:t>
            </a:r>
          </a:p>
        </p:txBody>
      </p:sp>
      <p:sp>
        <p:nvSpPr>
          <p:cNvPr id="45" name="Shape 45"/>
          <p:cNvSpPr/>
          <p:nvPr/>
        </p:nvSpPr>
        <p:spPr>
          <a:xfrm>
            <a:off x="8382000" y="8775700"/>
            <a:ext cx="4038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b="1">
                <a:solidFill>
                  <a:srgbClr val="FFFFFF"/>
                </a:solidFill>
              </a:rPr>
              <a:t>BIOZONE International Ltd</a:t>
            </a:r>
            <a:endParaRPr>
              <a:solidFill>
                <a:srgbClr val="FFFFFF"/>
              </a:solidFill>
            </a:endParaRPr>
          </a:p>
          <a:p>
            <a:pPr>
              <a:lnSpc>
                <a:spcPct val="40000"/>
              </a:lnSpc>
              <a:spcBef>
                <a:spcPts val="1400"/>
              </a:spcBef>
              <a:tabLst>
                <a:tab pos="520700" algn="l"/>
              </a:tabLst>
              <a:defRPr sz="2200">
                <a:solidFill>
                  <a:srgbClr val="483F36"/>
                </a:solidFill>
              </a:defRPr>
            </a:pPr>
            <a:r>
              <a:rPr u="sng">
                <a:solidFill>
                  <a:srgbClr val="FFFFFF"/>
                </a:solidFill>
                <a:hlinkClick r:id="rId3"/>
              </a:rPr>
              <a:t>http://www.biozone.com.au</a:t>
            </a:r>
          </a:p>
        </p:txBody>
      </p:sp>
      <p:sp>
        <p:nvSpPr>
          <p:cNvPr id="46" name="Shape 46"/>
          <p:cNvSpPr>
            <a:spLocks noGrp="1"/>
          </p:cNvSpPr>
          <p:nvPr>
            <p:ph type="title"/>
          </p:nvPr>
        </p:nvSpPr>
        <p:spPr>
          <a:xfrm>
            <a:off x="719999" y="359999"/>
            <a:ext cx="11912601" cy="1943101"/>
          </a:xfrm>
          <a:prstGeom prst="rect">
            <a:avLst/>
          </a:prstGeom>
        </p:spPr>
        <p:txBody>
          <a:bodyPr lIns="0" tIns="0" rIns="0" bIns="0"/>
          <a:lstStyle>
            <a:lvl1pPr defTabSz="457200">
              <a:tabLst>
                <a:tab pos="952500" algn="l"/>
              </a:tabLst>
            </a:lvl1pPr>
          </a:lstStyle>
          <a:p>
            <a:r>
              <a:t>Title Text</a:t>
            </a:r>
          </a:p>
        </p:txBody>
      </p:sp>
      <p:sp>
        <p:nvSpPr>
          <p:cNvPr id="47" name="Shape 47"/>
          <p:cNvSpPr>
            <a:spLocks noGrp="1"/>
          </p:cNvSpPr>
          <p:nvPr>
            <p:ph type="body" idx="1"/>
          </p:nvPr>
        </p:nvSpPr>
        <p:spPr>
          <a:xfrm>
            <a:off x="728300" y="1800000"/>
            <a:ext cx="10566401" cy="6273801"/>
          </a:xfrm>
          <a:prstGeom prst="rect">
            <a:avLst/>
          </a:prstGeom>
        </p:spPr>
        <p:txBody>
          <a:bodyPr numCol="1" spcCol="38100"/>
          <a:lstStyle>
            <a:lvl1pPr marL="381000" indent="-381000" defTabSz="457200">
              <a:lnSpc>
                <a:spcPts val="1900"/>
              </a:lnSpc>
              <a:spcBef>
                <a:spcPts val="2000"/>
              </a:spcBef>
              <a:buClr>
                <a:srgbClr val="FFFFFF"/>
              </a:buClr>
              <a:buSzPct val="200000"/>
              <a:tabLst>
                <a:tab pos="1016000" algn="l"/>
              </a:tabLst>
              <a:defRPr sz="1600" b="0">
                <a:solidFill>
                  <a:srgbClr val="FFFFFF"/>
                </a:solidFill>
              </a:defRPr>
            </a:lvl1pPr>
            <a:lvl2pPr marL="633599" indent="-252000" defTabSz="457200">
              <a:lnSpc>
                <a:spcPts val="1400"/>
              </a:lnSpc>
              <a:spcBef>
                <a:spcPts val="600"/>
              </a:spcBef>
              <a:tabLst>
                <a:tab pos="1485900" algn="l"/>
              </a:tabLst>
              <a:defRPr sz="1200">
                <a:solidFill>
                  <a:srgbClr val="FFFFFF"/>
                </a:solidFill>
              </a:defRPr>
            </a:lvl2pPr>
            <a:lvl3pPr marL="900000" indent="-252000" defTabSz="457200">
              <a:lnSpc>
                <a:spcPts val="1400"/>
              </a:lnSpc>
              <a:spcBef>
                <a:spcPts val="600"/>
              </a:spcBef>
              <a:tabLst>
                <a:tab pos="1638300" algn="l"/>
              </a:tabLst>
              <a:defRPr sz="1200">
                <a:solidFill>
                  <a:srgbClr val="FFFFFF"/>
                </a:solidFill>
              </a:defRPr>
            </a:lvl3pPr>
            <a:lvl4pPr marL="1152000" indent="-252000" defTabSz="457200">
              <a:lnSpc>
                <a:spcPts val="1400"/>
              </a:lnSpc>
              <a:spcBef>
                <a:spcPts val="600"/>
              </a:spcBef>
              <a:buFont typeface="Gill Sans"/>
              <a:tabLst>
                <a:tab pos="2235200" algn="l"/>
              </a:tabLst>
              <a:defRPr sz="1200">
                <a:solidFill>
                  <a:srgbClr val="FFFFFF"/>
                </a:solidFill>
              </a:defRPr>
            </a:lvl4pPr>
            <a:lvl5pPr marL="1403999" indent="-252000" defTabSz="457200">
              <a:lnSpc>
                <a:spcPts val="1400"/>
              </a:lnSpc>
              <a:spcBef>
                <a:spcPts val="600"/>
              </a:spcBef>
              <a:buFont typeface="Gill Sans"/>
              <a:tabLst>
                <a:tab pos="2616200" algn="l"/>
              </a:tabLst>
              <a:defRPr sz="1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55" name="Shape 55"/>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 name="Shape 56"/>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3" name="Shape 63"/>
          <p:cNvSpPr>
            <a:spLocks noGrp="1"/>
          </p:cNvSpPr>
          <p:nvPr>
            <p:ph type="title"/>
          </p:nvPr>
        </p:nvSpPr>
        <p:spPr>
          <a:xfrm>
            <a:off x="375920" y="190500"/>
            <a:ext cx="12192001" cy="1094542"/>
          </a:xfrm>
          <a:prstGeom prst="rect">
            <a:avLst/>
          </a:prstGeom>
        </p:spPr>
        <p:txBody>
          <a:bodyPr lIns="0" tIns="0" rIns="0" bIns="0" anchor="b"/>
          <a:lstStyle>
            <a:lvl1pPr defTabSz="457200">
              <a:tabLst>
                <a:tab pos="952500" algn="l"/>
              </a:tabLst>
              <a:defRPr>
                <a:solidFill>
                  <a:srgbClr val="000000"/>
                </a:solidFill>
              </a:defRPr>
            </a:lvl1pPr>
          </a:lstStyle>
          <a:p>
            <a:r>
              <a:t>Title Text</a:t>
            </a:r>
          </a:p>
        </p:txBody>
      </p:sp>
      <p:sp>
        <p:nvSpPr>
          <p:cNvPr id="64" name="Shape 64"/>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jpeg"/><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0" y="0"/>
            <a:ext cx="13017500" cy="15113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3" name="Shape 3"/>
          <p:cNvSpPr/>
          <p:nvPr/>
        </p:nvSpPr>
        <p:spPr>
          <a:xfrm>
            <a:off x="1041400" y="317500"/>
            <a:ext cx="10680700" cy="1244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a:lnSpc>
                <a:spcPct val="90000"/>
              </a:lnSpc>
              <a:tabLst>
                <a:tab pos="952500" algn="l"/>
              </a:tabLst>
              <a:defRPr sz="6400" b="1">
                <a:solidFill>
                  <a:srgbClr val="FFFFFF"/>
                </a:solidFill>
              </a:defRPr>
            </a:lvl1pPr>
          </a:lstStyle>
          <a:p>
            <a:r>
              <a:t>Contents</a:t>
            </a:r>
          </a:p>
        </p:txBody>
      </p:sp>
      <p:sp>
        <p:nvSpPr>
          <p:cNvPr id="4" name="Shape 4"/>
          <p:cNvSpPr/>
          <p:nvPr/>
        </p:nvSpPr>
        <p:spPr>
          <a:xfrm>
            <a:off x="0" y="8978900"/>
            <a:ext cx="13004800" cy="7747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5" name="Shape 5"/>
          <p:cNvSpPr/>
          <p:nvPr/>
        </p:nvSpPr>
        <p:spPr>
          <a:xfrm>
            <a:off x="1041400" y="9169400"/>
            <a:ext cx="54102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b="1">
                <a:solidFill>
                  <a:srgbClr val="FFFFFF"/>
                </a:solidFill>
              </a:defRPr>
            </a:lvl1pPr>
          </a:lstStyle>
          <a:p>
            <a:r>
              <a:t>Click on the hyperlink title you wish to view</a:t>
            </a:r>
          </a:p>
        </p:txBody>
      </p:sp>
      <p:pic>
        <p:nvPicPr>
          <p:cNvPr id="6" name="Cursor.png"/>
          <p:cNvPicPr>
            <a:picLocks noChangeAspect="1"/>
          </p:cNvPicPr>
          <p:nvPr/>
        </p:nvPicPr>
        <p:blipFill>
          <a:blip r:embed="rId9">
            <a:extLst/>
          </a:blip>
          <a:stretch>
            <a:fillRect/>
          </a:stretch>
        </p:blipFill>
        <p:spPr>
          <a:xfrm>
            <a:off x="7404100" y="9218014"/>
            <a:ext cx="241300" cy="342901"/>
          </a:xfrm>
          <a:prstGeom prst="rect">
            <a:avLst/>
          </a:prstGeom>
          <a:ln w="12700">
            <a:miter lim="400000"/>
          </a:ln>
        </p:spPr>
      </p:pic>
      <p:sp>
        <p:nvSpPr>
          <p:cNvPr id="7" name="Shape 7"/>
          <p:cNvSpPr>
            <a:spLocks noGrp="1"/>
          </p:cNvSpPr>
          <p:nvPr>
            <p:ph type="body" idx="1"/>
          </p:nvPr>
        </p:nvSpPr>
        <p:spPr>
          <a:xfrm>
            <a:off x="1752600" y="2019300"/>
            <a:ext cx="106807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534034"/>
          <a:lstStyle>
            <a:lvl2pPr marL="720000" indent="-360000">
              <a:spcBef>
                <a:spcPts val="500"/>
              </a:spcBef>
              <a:buClrTx/>
              <a:buFontTx/>
              <a:buChar char="•"/>
              <a:defRPr sz="2200" b="0"/>
            </a:lvl2pPr>
            <a:lvl3pPr marL="1079999" indent="-360000">
              <a:spcBef>
                <a:spcPts val="500"/>
              </a:spcBef>
              <a:buClrTx/>
              <a:buSzPct val="100000"/>
              <a:buFontTx/>
              <a:buChar char="•"/>
              <a:defRPr sz="2200" b="0"/>
            </a:lvl3pPr>
            <a:lvl4pPr marL="1440000" indent="-360000">
              <a:spcBef>
                <a:spcPts val="500"/>
              </a:spcBef>
              <a:buClrTx/>
              <a:buSzPct val="100000"/>
              <a:buFontTx/>
              <a:buChar char="•"/>
              <a:defRPr sz="2200" b="0"/>
            </a:lvl4pPr>
            <a:lvl5pPr marL="1799999" indent="-360000">
              <a:spcBef>
                <a:spcPts val="500"/>
              </a:spcBef>
              <a:buClrTx/>
              <a:buSzPct val="100000"/>
              <a:buFontTx/>
              <a:buChar char="•"/>
              <a:defRPr sz="2200" b="0"/>
            </a:lvl5pPr>
          </a:lstStyle>
          <a:p>
            <a:r>
              <a:t>Body Level One</a:t>
            </a:r>
          </a:p>
          <a:p>
            <a:pPr lvl="1"/>
            <a:r>
              <a:t>Body Level Two</a:t>
            </a:r>
          </a:p>
          <a:p>
            <a:pPr lvl="2"/>
            <a:r>
              <a:t>Body Level Three</a:t>
            </a:r>
          </a:p>
          <a:p>
            <a:pPr lvl="3"/>
            <a:r>
              <a:t>Body Level Four</a:t>
            </a:r>
          </a:p>
          <a:p>
            <a:pPr lvl="4"/>
            <a:r>
              <a:t>Body Level Five</a:t>
            </a:r>
          </a:p>
        </p:txBody>
      </p:sp>
      <p:sp>
        <p:nvSpPr>
          <p:cNvPr id="8" name="Shape 8"/>
          <p:cNvSpPr>
            <a:spLocks noGrp="1"/>
          </p:cNvSpPr>
          <p:nvPr>
            <p:ph type="title"/>
          </p:nvPr>
        </p:nvSpPr>
        <p:spPr>
          <a:xfrm>
            <a:off x="889000" y="1790700"/>
            <a:ext cx="10464800"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9" name="Shape 9"/>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marL="0" algn="ctr" defTabSz="584200">
              <a:tabLst/>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1pPr>
      <a:lvl2pPr marL="0" marR="0" indent="228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2pPr>
      <a:lvl3pPr marL="0" marR="0" indent="457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3pPr>
      <a:lvl4pPr marL="0" marR="0" indent="685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4pPr>
      <a:lvl5pPr marL="0" marR="0" indent="9144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5pPr>
      <a:lvl6pPr marL="0" marR="0" indent="11430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6pPr>
      <a:lvl7pPr marL="0" marR="0" indent="1371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7pPr>
      <a:lvl8pPr marL="0" marR="0" indent="1600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8pPr>
      <a:lvl9pPr marL="0" marR="0" indent="1828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9pPr>
    </p:titleStyle>
    <p:bodyStyle>
      <a:lvl1pPr marL="360000" marR="0" indent="-360000"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1pPr>
      <a:lvl2pPr marL="75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2pPr>
      <a:lvl3pPr marL="11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3pPr>
      <a:lvl4pPr marL="14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4pPr>
      <a:lvl5pPr marL="183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5pPr>
      <a:lvl6pPr marL="219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6pPr>
      <a:lvl7pPr marL="2552726"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7pPr>
      <a:lvl8pPr marL="29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8pPr>
      <a:lvl9pPr marL="32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jpeg"/><Relationship Id="rId3"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4" Type="http://schemas.openxmlformats.org/officeDocument/2006/relationships/slide" Target="slide14.xml"/><Relationship Id="rId5" Type="http://schemas.openxmlformats.org/officeDocument/2006/relationships/slide" Target="slide16.xml"/><Relationship Id="rId6" Type="http://schemas.openxmlformats.org/officeDocument/2006/relationships/slide" Target="slide20.xml"/><Relationship Id="rId7" Type="http://schemas.openxmlformats.org/officeDocument/2006/relationships/slide" Target="slide28.xml"/><Relationship Id="rId1" Type="http://schemas.openxmlformats.org/officeDocument/2006/relationships/slideLayout" Target="../slideLayouts/slideLayout2.xml"/><Relationship Id="rId2" Type="http://schemas.openxmlformats.org/officeDocument/2006/relationships/slide" Target="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zone.com.au/faqconditionsofus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gnu.org/copyleft/fdl.html" TargetMode="External"/><Relationship Id="rId3" Type="http://schemas.openxmlformats.org/officeDocument/2006/relationships/hyperlink" Target="http://creativecommons.org/licenses/by-sa/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 Id="rId3" Type="http://schemas.openxmlformats.org/officeDocument/2006/relationships/image" Target="../media/image15.ti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tif"/><Relationship Id="rId5" Type="http://schemas.openxmlformats.org/officeDocument/2006/relationships/image" Target="../media/image29.png"/><Relationship Id="rId6" Type="http://schemas.openxmlformats.org/officeDocument/2006/relationships/image" Target="../media/image30.tif"/><Relationship Id="rId7" Type="http://schemas.openxmlformats.org/officeDocument/2006/relationships/image" Target="../media/image31.tif"/><Relationship Id="rId8" Type="http://schemas.openxmlformats.org/officeDocument/2006/relationships/image" Target="../media/image32.tif"/><Relationship Id="rId9" Type="http://schemas.openxmlformats.org/officeDocument/2006/relationships/image" Target="../media/image33.tif"/><Relationship Id="rId1" Type="http://schemas.openxmlformats.org/officeDocument/2006/relationships/slideLayout" Target="../slideLayouts/slideLayout1.xml"/><Relationship Id="rId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prstGeom prst="rect">
            <a:avLst/>
          </a:prstGeom>
        </p:spPr>
        <p:txBody>
          <a:bodyPr/>
          <a:lstStyle>
            <a:lvl1pPr>
              <a:tabLst>
                <a:tab pos="952500" algn="l"/>
              </a:tabLst>
            </a:lvl1pPr>
          </a:lstStyle>
          <a:p>
            <a:r>
              <a:t>Shifting Hox Expression </a:t>
            </a:r>
          </a:p>
        </p:txBody>
      </p:sp>
      <p:sp>
        <p:nvSpPr>
          <p:cNvPr id="222" name="Shape 222"/>
          <p:cNvSpPr>
            <a:spLocks noGrp="1"/>
          </p:cNvSpPr>
          <p:nvPr>
            <p:ph type="body" sz="half" idx="1"/>
          </p:nvPr>
        </p:nvSpPr>
        <p:spPr>
          <a:xfrm>
            <a:off x="368300" y="1790700"/>
            <a:ext cx="5918200" cy="7543800"/>
          </a:xfrm>
          <a:prstGeom prst="rect">
            <a:avLst/>
          </a:prstGeom>
        </p:spPr>
        <p:txBody>
          <a:bodyPr/>
          <a:lstStyle/>
          <a:p>
            <a:pPr>
              <a:tabLst>
                <a:tab pos="1016000" algn="l"/>
              </a:tabLst>
            </a:pPr>
            <a:r>
              <a:t>Neck length in vertebrates provides another example of how changes in gene expression can bring about changes in morphology.</a:t>
            </a:r>
          </a:p>
          <a:p>
            <a:pPr>
              <a:tabLst>
                <a:tab pos="1016000" algn="l"/>
              </a:tabLst>
            </a:pPr>
            <a:r>
              <a:t>Different vertebrates have different numbers of neck vertebrae.</a:t>
            </a:r>
          </a:p>
          <a:p>
            <a:pPr>
              <a:tabLst>
                <a:tab pos="1016000" algn="l"/>
              </a:tabLst>
            </a:pPr>
            <a:r>
              <a:t>The boundary between neck and trunk vertebrae is marked by expression of the Hoxc6 gene in all cases but…</a:t>
            </a:r>
          </a:p>
          <a:p>
            <a:pPr lvl="1">
              <a:tabLst>
                <a:tab pos="1485900" algn="l"/>
              </a:tabLst>
            </a:pPr>
            <a:r>
              <a:t>the position varies in each animal relative to the overall body.</a:t>
            </a:r>
          </a:p>
          <a:p>
            <a:pPr>
              <a:tabLst>
                <a:tab pos="1016000" algn="l"/>
              </a:tabLst>
            </a:pPr>
            <a:r>
              <a:t>The forelimb (red arrow) arises at this boundary in all four-legged vertebrates.</a:t>
            </a:r>
          </a:p>
          <a:p>
            <a:pPr>
              <a:tabLst>
                <a:tab pos="1016000" algn="l"/>
              </a:tabLst>
            </a:pPr>
            <a:r>
              <a:t>In snakes, the boundary is shifted forward to the base of the skull and no limbs develop.</a:t>
            </a:r>
          </a:p>
        </p:txBody>
      </p:sp>
      <p:grpSp>
        <p:nvGrpSpPr>
          <p:cNvPr id="266" name="Group 266"/>
          <p:cNvGrpSpPr/>
          <p:nvPr/>
        </p:nvGrpSpPr>
        <p:grpSpPr>
          <a:xfrm>
            <a:off x="8925641" y="1866900"/>
            <a:ext cx="419101" cy="7256896"/>
            <a:chOff x="0" y="0"/>
            <a:chExt cx="419100" cy="7256895"/>
          </a:xfrm>
        </p:grpSpPr>
        <p:sp>
          <p:nvSpPr>
            <p:cNvPr id="223" name="Shape 223"/>
            <p:cNvSpPr/>
            <p:nvPr/>
          </p:nvSpPr>
          <p:spPr>
            <a:xfrm>
              <a:off x="27858" y="0"/>
              <a:ext cx="381001" cy="173182"/>
            </a:xfrm>
            <a:prstGeom prst="ellipse">
              <a:avLst/>
            </a:prstGeom>
            <a:gradFill flip="none" rotWithShape="1">
              <a:gsLst>
                <a:gs pos="0">
                  <a:srgbClr val="4F8F00"/>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4" name="Shape 224"/>
            <p:cNvSpPr/>
            <p:nvPr/>
          </p:nvSpPr>
          <p:spPr>
            <a:xfrm>
              <a:off x="27858" y="181840"/>
              <a:ext cx="381001" cy="173183"/>
            </a:xfrm>
            <a:prstGeom prst="ellipse">
              <a:avLst/>
            </a:prstGeom>
            <a:gradFill flip="none" rotWithShape="1">
              <a:gsLst>
                <a:gs pos="0">
                  <a:srgbClr val="4F8F00"/>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5" name="Shape 225"/>
            <p:cNvSpPr/>
            <p:nvPr/>
          </p:nvSpPr>
          <p:spPr>
            <a:xfrm>
              <a:off x="27858" y="363681"/>
              <a:ext cx="381001" cy="173183"/>
            </a:xfrm>
            <a:prstGeom prst="ellipse">
              <a:avLst/>
            </a:prstGeom>
            <a:gradFill flip="none" rotWithShape="1">
              <a:gsLst>
                <a:gs pos="0">
                  <a:srgbClr val="4F8F00"/>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6" name="Shape 226"/>
            <p:cNvSpPr/>
            <p:nvPr/>
          </p:nvSpPr>
          <p:spPr>
            <a:xfrm>
              <a:off x="27858" y="545522"/>
              <a:ext cx="381001" cy="173183"/>
            </a:xfrm>
            <a:prstGeom prst="ellipse">
              <a:avLst/>
            </a:prstGeom>
            <a:gradFill flip="none" rotWithShape="1">
              <a:gsLst>
                <a:gs pos="0">
                  <a:srgbClr val="4F8F00"/>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7" name="Shape 227"/>
            <p:cNvSpPr/>
            <p:nvPr/>
          </p:nvSpPr>
          <p:spPr>
            <a:xfrm>
              <a:off x="27858" y="727363"/>
              <a:ext cx="381001" cy="173183"/>
            </a:xfrm>
            <a:prstGeom prst="ellipse">
              <a:avLst/>
            </a:prstGeom>
            <a:gradFill flip="none" rotWithShape="1">
              <a:gsLst>
                <a:gs pos="0">
                  <a:srgbClr val="4F8F00"/>
                </a:gs>
                <a:gs pos="100000">
                  <a:srgbClr val="FF26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8" name="Shape 228"/>
            <p:cNvSpPr/>
            <p:nvPr/>
          </p:nvSpPr>
          <p:spPr>
            <a:xfrm>
              <a:off x="27858" y="909204"/>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29" name="Shape 229"/>
            <p:cNvSpPr/>
            <p:nvPr/>
          </p:nvSpPr>
          <p:spPr>
            <a:xfrm>
              <a:off x="27858" y="1091045"/>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0" name="Shape 230"/>
            <p:cNvSpPr/>
            <p:nvPr/>
          </p:nvSpPr>
          <p:spPr>
            <a:xfrm>
              <a:off x="27858" y="1272886"/>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1" name="Shape 231"/>
            <p:cNvSpPr/>
            <p:nvPr/>
          </p:nvSpPr>
          <p:spPr>
            <a:xfrm>
              <a:off x="27858" y="1454727"/>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2" name="Shape 232"/>
            <p:cNvSpPr/>
            <p:nvPr/>
          </p:nvSpPr>
          <p:spPr>
            <a:xfrm>
              <a:off x="27858" y="1636568"/>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3" name="Shape 233"/>
            <p:cNvSpPr/>
            <p:nvPr/>
          </p:nvSpPr>
          <p:spPr>
            <a:xfrm>
              <a:off x="27858" y="1818409"/>
              <a:ext cx="381001" cy="173182"/>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4" name="Shape 234"/>
            <p:cNvSpPr/>
            <p:nvPr/>
          </p:nvSpPr>
          <p:spPr>
            <a:xfrm>
              <a:off x="27858" y="2000250"/>
              <a:ext cx="381001" cy="173182"/>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5" name="Shape 235"/>
            <p:cNvSpPr/>
            <p:nvPr/>
          </p:nvSpPr>
          <p:spPr>
            <a:xfrm>
              <a:off x="27858" y="2182090"/>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6" name="Shape 236"/>
            <p:cNvSpPr/>
            <p:nvPr/>
          </p:nvSpPr>
          <p:spPr>
            <a:xfrm>
              <a:off x="27858" y="2363931"/>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7" name="Shape 237"/>
            <p:cNvSpPr/>
            <p:nvPr/>
          </p:nvSpPr>
          <p:spPr>
            <a:xfrm>
              <a:off x="27858" y="2545772"/>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8" name="Shape 238"/>
            <p:cNvSpPr/>
            <p:nvPr/>
          </p:nvSpPr>
          <p:spPr>
            <a:xfrm>
              <a:off x="27858" y="2727613"/>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39" name="Shape 239"/>
            <p:cNvSpPr/>
            <p:nvPr/>
          </p:nvSpPr>
          <p:spPr>
            <a:xfrm>
              <a:off x="27858" y="2909454"/>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0" name="Shape 240"/>
            <p:cNvSpPr/>
            <p:nvPr/>
          </p:nvSpPr>
          <p:spPr>
            <a:xfrm>
              <a:off x="27858" y="3091295"/>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1" name="Shape 241"/>
            <p:cNvSpPr/>
            <p:nvPr/>
          </p:nvSpPr>
          <p:spPr>
            <a:xfrm>
              <a:off x="27858" y="3273136"/>
              <a:ext cx="381001" cy="173183"/>
            </a:xfrm>
            <a:prstGeom prst="ellipse">
              <a:avLst/>
            </a:prstGeom>
            <a:gradFill flip="none" rotWithShape="1">
              <a:gsLst>
                <a:gs pos="0">
                  <a:srgbClr val="FF2600"/>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2" name="Shape 242"/>
            <p:cNvSpPr/>
            <p:nvPr/>
          </p:nvSpPr>
          <p:spPr>
            <a:xfrm>
              <a:off x="27858" y="3454977"/>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3" name="Shape 243"/>
            <p:cNvSpPr/>
            <p:nvPr/>
          </p:nvSpPr>
          <p:spPr>
            <a:xfrm>
              <a:off x="27858" y="3636818"/>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4" name="Shape 244"/>
            <p:cNvSpPr/>
            <p:nvPr/>
          </p:nvSpPr>
          <p:spPr>
            <a:xfrm>
              <a:off x="27858" y="3818659"/>
              <a:ext cx="381001" cy="173182"/>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5" name="Shape 245"/>
            <p:cNvSpPr/>
            <p:nvPr/>
          </p:nvSpPr>
          <p:spPr>
            <a:xfrm>
              <a:off x="27858" y="4000500"/>
              <a:ext cx="381001" cy="173182"/>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6" name="Shape 246"/>
            <p:cNvSpPr/>
            <p:nvPr/>
          </p:nvSpPr>
          <p:spPr>
            <a:xfrm>
              <a:off x="27858" y="4182341"/>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7" name="Shape 247"/>
            <p:cNvSpPr/>
            <p:nvPr/>
          </p:nvSpPr>
          <p:spPr>
            <a:xfrm>
              <a:off x="27858" y="4356100"/>
              <a:ext cx="381001" cy="173182"/>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8" name="Shape 248"/>
            <p:cNvSpPr/>
            <p:nvPr/>
          </p:nvSpPr>
          <p:spPr>
            <a:xfrm>
              <a:off x="27858" y="4537940"/>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49" name="Shape 249"/>
            <p:cNvSpPr/>
            <p:nvPr/>
          </p:nvSpPr>
          <p:spPr>
            <a:xfrm>
              <a:off x="27858" y="4719781"/>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0" name="Shape 250"/>
            <p:cNvSpPr/>
            <p:nvPr/>
          </p:nvSpPr>
          <p:spPr>
            <a:xfrm>
              <a:off x="27858" y="4901622"/>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1" name="Shape 251"/>
            <p:cNvSpPr/>
            <p:nvPr/>
          </p:nvSpPr>
          <p:spPr>
            <a:xfrm>
              <a:off x="27858" y="5083463"/>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2" name="Shape 252"/>
            <p:cNvSpPr/>
            <p:nvPr/>
          </p:nvSpPr>
          <p:spPr>
            <a:xfrm>
              <a:off x="27858" y="5265304"/>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3" name="Shape 253"/>
            <p:cNvSpPr/>
            <p:nvPr/>
          </p:nvSpPr>
          <p:spPr>
            <a:xfrm>
              <a:off x="27858" y="5447145"/>
              <a:ext cx="381001" cy="173182"/>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4" name="Shape 254"/>
            <p:cNvSpPr/>
            <p:nvPr/>
          </p:nvSpPr>
          <p:spPr>
            <a:xfrm>
              <a:off x="27858" y="5628986"/>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5" name="Shape 255"/>
            <p:cNvSpPr/>
            <p:nvPr/>
          </p:nvSpPr>
          <p:spPr>
            <a:xfrm>
              <a:off x="27858" y="5810827"/>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6" name="Shape 256"/>
            <p:cNvSpPr/>
            <p:nvPr/>
          </p:nvSpPr>
          <p:spPr>
            <a:xfrm>
              <a:off x="27858" y="5992668"/>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7" name="Shape 257"/>
            <p:cNvSpPr/>
            <p:nvPr/>
          </p:nvSpPr>
          <p:spPr>
            <a:xfrm>
              <a:off x="27858" y="6174509"/>
              <a:ext cx="381001" cy="173182"/>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8" name="Shape 258"/>
            <p:cNvSpPr/>
            <p:nvPr/>
          </p:nvSpPr>
          <p:spPr>
            <a:xfrm>
              <a:off x="27858" y="6356350"/>
              <a:ext cx="381001" cy="173182"/>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9" name="Shape 259"/>
            <p:cNvSpPr/>
            <p:nvPr/>
          </p:nvSpPr>
          <p:spPr>
            <a:xfrm>
              <a:off x="27858" y="6538190"/>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0" name="Shape 260"/>
            <p:cNvSpPr/>
            <p:nvPr/>
          </p:nvSpPr>
          <p:spPr>
            <a:xfrm>
              <a:off x="27858" y="6720031"/>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1" name="Shape 261"/>
            <p:cNvSpPr/>
            <p:nvPr/>
          </p:nvSpPr>
          <p:spPr>
            <a:xfrm>
              <a:off x="27858" y="6901872"/>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2" name="Shape 262"/>
            <p:cNvSpPr/>
            <p:nvPr/>
          </p:nvSpPr>
          <p:spPr>
            <a:xfrm>
              <a:off x="27858" y="7083713"/>
              <a:ext cx="381001" cy="173183"/>
            </a:xfrm>
            <a:prstGeom prst="ellipse">
              <a:avLst/>
            </a:prstGeom>
            <a:gradFill flip="none" rotWithShape="1">
              <a:gsLst>
                <a:gs pos="0">
                  <a:srgbClr val="941100">
                    <a:alpha val="49000"/>
                  </a:srgbClr>
                </a:gs>
                <a:gs pos="100000">
                  <a:srgbClr val="4F8F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3" name="Shape 263"/>
            <p:cNvSpPr/>
            <p:nvPr/>
          </p:nvSpPr>
          <p:spPr>
            <a:xfrm>
              <a:off x="0" y="3263900"/>
              <a:ext cx="4191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19</a:t>
              </a:r>
            </a:p>
          </p:txBody>
        </p:sp>
        <p:sp>
          <p:nvSpPr>
            <p:cNvPr id="264" name="Shape 264"/>
            <p:cNvSpPr/>
            <p:nvPr/>
          </p:nvSpPr>
          <p:spPr>
            <a:xfrm>
              <a:off x="114300" y="711200"/>
              <a:ext cx="2413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5</a:t>
              </a:r>
            </a:p>
          </p:txBody>
        </p:sp>
        <p:sp>
          <p:nvSpPr>
            <p:cNvPr id="265" name="Shape 265"/>
            <p:cNvSpPr/>
            <p:nvPr/>
          </p:nvSpPr>
          <p:spPr>
            <a:xfrm>
              <a:off x="0" y="6883400"/>
              <a:ext cx="4191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39</a:t>
              </a:r>
            </a:p>
          </p:txBody>
        </p:sp>
      </p:grpSp>
      <p:grpSp>
        <p:nvGrpSpPr>
          <p:cNvPr id="311" name="Group 311"/>
          <p:cNvGrpSpPr/>
          <p:nvPr/>
        </p:nvGrpSpPr>
        <p:grpSpPr>
          <a:xfrm>
            <a:off x="7477841" y="1866900"/>
            <a:ext cx="419101" cy="7256896"/>
            <a:chOff x="0" y="0"/>
            <a:chExt cx="419100" cy="7256895"/>
          </a:xfrm>
        </p:grpSpPr>
        <p:sp>
          <p:nvSpPr>
            <p:cNvPr id="267" name="Shape 267"/>
            <p:cNvSpPr/>
            <p:nvPr/>
          </p:nvSpPr>
          <p:spPr>
            <a:xfrm>
              <a:off x="27858" y="0"/>
              <a:ext cx="381001" cy="173182"/>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8" name="Shape 268"/>
            <p:cNvSpPr/>
            <p:nvPr/>
          </p:nvSpPr>
          <p:spPr>
            <a:xfrm>
              <a:off x="27858" y="181840"/>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69" name="Shape 269"/>
            <p:cNvSpPr/>
            <p:nvPr/>
          </p:nvSpPr>
          <p:spPr>
            <a:xfrm>
              <a:off x="27858" y="363681"/>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0" name="Shape 270"/>
            <p:cNvSpPr/>
            <p:nvPr/>
          </p:nvSpPr>
          <p:spPr>
            <a:xfrm>
              <a:off x="27858" y="545522"/>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1" name="Shape 271"/>
            <p:cNvSpPr/>
            <p:nvPr/>
          </p:nvSpPr>
          <p:spPr>
            <a:xfrm>
              <a:off x="27858" y="727363"/>
              <a:ext cx="381001" cy="173183"/>
            </a:xfrm>
            <a:prstGeom prst="ellipse">
              <a:avLst/>
            </a:prstGeom>
            <a:gradFill flip="none" rotWithShape="1">
              <a:gsLst>
                <a:gs pos="0">
                  <a:srgbClr val="941100">
                    <a:alpha val="49000"/>
                  </a:srgbClr>
                </a:gs>
                <a:gs pos="100000">
                  <a:srgbClr val="FF26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2" name="Shape 272"/>
            <p:cNvSpPr/>
            <p:nvPr/>
          </p:nvSpPr>
          <p:spPr>
            <a:xfrm>
              <a:off x="27858" y="909204"/>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3" name="Shape 273"/>
            <p:cNvSpPr/>
            <p:nvPr/>
          </p:nvSpPr>
          <p:spPr>
            <a:xfrm>
              <a:off x="27858" y="1091045"/>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4" name="Shape 274"/>
            <p:cNvSpPr/>
            <p:nvPr/>
          </p:nvSpPr>
          <p:spPr>
            <a:xfrm>
              <a:off x="27858" y="1272886"/>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5" name="Shape 275"/>
            <p:cNvSpPr/>
            <p:nvPr/>
          </p:nvSpPr>
          <p:spPr>
            <a:xfrm>
              <a:off x="27858" y="1454727"/>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6" name="Shape 276"/>
            <p:cNvSpPr/>
            <p:nvPr/>
          </p:nvSpPr>
          <p:spPr>
            <a:xfrm>
              <a:off x="27858" y="1636568"/>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7" name="Shape 277"/>
            <p:cNvSpPr/>
            <p:nvPr/>
          </p:nvSpPr>
          <p:spPr>
            <a:xfrm>
              <a:off x="27858" y="1818409"/>
              <a:ext cx="381001" cy="173182"/>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8" name="Shape 278"/>
            <p:cNvSpPr/>
            <p:nvPr/>
          </p:nvSpPr>
          <p:spPr>
            <a:xfrm>
              <a:off x="27858" y="2000250"/>
              <a:ext cx="381001" cy="173182"/>
            </a:xfrm>
            <a:prstGeom prst="ellipse">
              <a:avLst/>
            </a:prstGeom>
            <a:gradFill flip="none" rotWithShape="1">
              <a:gsLst>
                <a:gs pos="0">
                  <a:srgbClr val="FF26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79" name="Shape 279"/>
            <p:cNvSpPr/>
            <p:nvPr/>
          </p:nvSpPr>
          <p:spPr>
            <a:xfrm>
              <a:off x="27858" y="2182090"/>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0" name="Shape 280"/>
            <p:cNvSpPr/>
            <p:nvPr/>
          </p:nvSpPr>
          <p:spPr>
            <a:xfrm>
              <a:off x="27858" y="2363931"/>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1" name="Shape 281"/>
            <p:cNvSpPr/>
            <p:nvPr/>
          </p:nvSpPr>
          <p:spPr>
            <a:xfrm>
              <a:off x="27858" y="2545772"/>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2" name="Shape 282"/>
            <p:cNvSpPr/>
            <p:nvPr/>
          </p:nvSpPr>
          <p:spPr>
            <a:xfrm>
              <a:off x="27858" y="2727613"/>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3" name="Shape 283"/>
            <p:cNvSpPr/>
            <p:nvPr/>
          </p:nvSpPr>
          <p:spPr>
            <a:xfrm>
              <a:off x="27858" y="2909454"/>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4" name="Shape 284"/>
            <p:cNvSpPr/>
            <p:nvPr/>
          </p:nvSpPr>
          <p:spPr>
            <a:xfrm>
              <a:off x="27858" y="3091295"/>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5" name="Shape 285"/>
            <p:cNvSpPr/>
            <p:nvPr/>
          </p:nvSpPr>
          <p:spPr>
            <a:xfrm>
              <a:off x="27858" y="3273136"/>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6" name="Shape 286"/>
            <p:cNvSpPr/>
            <p:nvPr/>
          </p:nvSpPr>
          <p:spPr>
            <a:xfrm>
              <a:off x="27858" y="3454977"/>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7" name="Shape 287"/>
            <p:cNvSpPr/>
            <p:nvPr/>
          </p:nvSpPr>
          <p:spPr>
            <a:xfrm>
              <a:off x="27858" y="3636818"/>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8" name="Shape 288"/>
            <p:cNvSpPr/>
            <p:nvPr/>
          </p:nvSpPr>
          <p:spPr>
            <a:xfrm>
              <a:off x="27858" y="3818659"/>
              <a:ext cx="381001" cy="173182"/>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89" name="Shape 289"/>
            <p:cNvSpPr/>
            <p:nvPr/>
          </p:nvSpPr>
          <p:spPr>
            <a:xfrm>
              <a:off x="27858" y="4000500"/>
              <a:ext cx="381001" cy="173182"/>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0" name="Shape 290"/>
            <p:cNvSpPr/>
            <p:nvPr/>
          </p:nvSpPr>
          <p:spPr>
            <a:xfrm>
              <a:off x="27858" y="4182341"/>
              <a:ext cx="381001"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307" name="Group 307"/>
            <p:cNvGrpSpPr/>
            <p:nvPr/>
          </p:nvGrpSpPr>
          <p:grpSpPr>
            <a:xfrm>
              <a:off x="27858" y="4356100"/>
              <a:ext cx="381001" cy="2900796"/>
              <a:chOff x="0" y="0"/>
              <a:chExt cx="381000" cy="2900795"/>
            </a:xfrm>
          </p:grpSpPr>
          <p:sp>
            <p:nvSpPr>
              <p:cNvPr id="291" name="Shape 291"/>
              <p:cNvSpPr/>
              <p:nvPr/>
            </p:nvSpPr>
            <p:spPr>
              <a:xfrm>
                <a:off x="0" y="0"/>
                <a:ext cx="381000" cy="173182"/>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2" name="Shape 292"/>
              <p:cNvSpPr/>
              <p:nvPr/>
            </p:nvSpPr>
            <p:spPr>
              <a:xfrm>
                <a:off x="0" y="181840"/>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3" name="Shape 293"/>
              <p:cNvSpPr/>
              <p:nvPr/>
            </p:nvSpPr>
            <p:spPr>
              <a:xfrm>
                <a:off x="0" y="363681"/>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4" name="Shape 294"/>
              <p:cNvSpPr/>
              <p:nvPr/>
            </p:nvSpPr>
            <p:spPr>
              <a:xfrm>
                <a:off x="0" y="545522"/>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5" name="Shape 295"/>
              <p:cNvSpPr/>
              <p:nvPr/>
            </p:nvSpPr>
            <p:spPr>
              <a:xfrm>
                <a:off x="0" y="727363"/>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6" name="Shape 296"/>
              <p:cNvSpPr/>
              <p:nvPr/>
            </p:nvSpPr>
            <p:spPr>
              <a:xfrm>
                <a:off x="0" y="909204"/>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7" name="Shape 297"/>
              <p:cNvSpPr/>
              <p:nvPr/>
            </p:nvSpPr>
            <p:spPr>
              <a:xfrm>
                <a:off x="0" y="1091045"/>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8" name="Shape 298"/>
              <p:cNvSpPr/>
              <p:nvPr/>
            </p:nvSpPr>
            <p:spPr>
              <a:xfrm>
                <a:off x="0" y="1272886"/>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99" name="Shape 299"/>
              <p:cNvSpPr/>
              <p:nvPr/>
            </p:nvSpPr>
            <p:spPr>
              <a:xfrm>
                <a:off x="0" y="1454727"/>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0" name="Shape 300"/>
              <p:cNvSpPr/>
              <p:nvPr/>
            </p:nvSpPr>
            <p:spPr>
              <a:xfrm>
                <a:off x="0" y="1636568"/>
                <a:ext cx="381000" cy="173182"/>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1" name="Shape 301"/>
              <p:cNvSpPr/>
              <p:nvPr/>
            </p:nvSpPr>
            <p:spPr>
              <a:xfrm>
                <a:off x="0" y="1818408"/>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2" name="Shape 302"/>
              <p:cNvSpPr/>
              <p:nvPr/>
            </p:nvSpPr>
            <p:spPr>
              <a:xfrm>
                <a:off x="0" y="2000249"/>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3" name="Shape 303"/>
              <p:cNvSpPr/>
              <p:nvPr/>
            </p:nvSpPr>
            <p:spPr>
              <a:xfrm>
                <a:off x="0" y="2182090"/>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4" name="Shape 304"/>
              <p:cNvSpPr/>
              <p:nvPr/>
            </p:nvSpPr>
            <p:spPr>
              <a:xfrm>
                <a:off x="0" y="2363931"/>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5" name="Shape 305"/>
              <p:cNvSpPr/>
              <p:nvPr/>
            </p:nvSpPr>
            <p:spPr>
              <a:xfrm>
                <a:off x="0" y="2545772"/>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06" name="Shape 306"/>
              <p:cNvSpPr/>
              <p:nvPr/>
            </p:nvSpPr>
            <p:spPr>
              <a:xfrm>
                <a:off x="0" y="2727613"/>
                <a:ext cx="381000" cy="173183"/>
              </a:xfrm>
              <a:prstGeom prst="ellipse">
                <a:avLst/>
              </a:prstGeom>
              <a:gradFill flip="none" rotWithShape="1">
                <a:gsLst>
                  <a:gs pos="0">
                    <a:srgbClr val="941100">
                      <a:alpha val="49000"/>
                    </a:srgbClr>
                  </a:gs>
                  <a:gs pos="100000">
                    <a:srgbClr val="9411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308" name="Shape 308"/>
            <p:cNvSpPr/>
            <p:nvPr/>
          </p:nvSpPr>
          <p:spPr>
            <a:xfrm>
              <a:off x="0" y="1981200"/>
              <a:ext cx="4191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12</a:t>
              </a:r>
            </a:p>
          </p:txBody>
        </p:sp>
        <p:sp>
          <p:nvSpPr>
            <p:cNvPr id="309" name="Shape 309"/>
            <p:cNvSpPr/>
            <p:nvPr/>
          </p:nvSpPr>
          <p:spPr>
            <a:xfrm>
              <a:off x="0" y="711200"/>
              <a:ext cx="3810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5</a:t>
              </a:r>
            </a:p>
          </p:txBody>
        </p:sp>
        <p:sp>
          <p:nvSpPr>
            <p:cNvPr id="310" name="Shape 310"/>
            <p:cNvSpPr/>
            <p:nvPr/>
          </p:nvSpPr>
          <p:spPr>
            <a:xfrm>
              <a:off x="0" y="6883400"/>
              <a:ext cx="4191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39</a:t>
              </a:r>
            </a:p>
          </p:txBody>
        </p:sp>
      </p:grpSp>
      <p:grpSp>
        <p:nvGrpSpPr>
          <p:cNvPr id="343" name="Group 343"/>
          <p:cNvGrpSpPr/>
          <p:nvPr/>
        </p:nvGrpSpPr>
        <p:grpSpPr>
          <a:xfrm>
            <a:off x="10424241" y="1866900"/>
            <a:ext cx="419101" cy="5256646"/>
            <a:chOff x="0" y="0"/>
            <a:chExt cx="419100" cy="5256645"/>
          </a:xfrm>
        </p:grpSpPr>
        <p:sp>
          <p:nvSpPr>
            <p:cNvPr id="312" name="Shape 312"/>
            <p:cNvSpPr/>
            <p:nvPr/>
          </p:nvSpPr>
          <p:spPr>
            <a:xfrm>
              <a:off x="27858" y="0"/>
              <a:ext cx="381001" cy="173182"/>
            </a:xfrm>
            <a:prstGeom prst="ellipse">
              <a:avLst/>
            </a:prstGeom>
            <a:gradFill flip="none" rotWithShape="1">
              <a:gsLst>
                <a:gs pos="0">
                  <a:srgbClr val="942193"/>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3" name="Shape 313"/>
            <p:cNvSpPr/>
            <p:nvPr/>
          </p:nvSpPr>
          <p:spPr>
            <a:xfrm>
              <a:off x="27858" y="181840"/>
              <a:ext cx="381001" cy="173183"/>
            </a:xfrm>
            <a:prstGeom prst="ellipse">
              <a:avLst/>
            </a:prstGeom>
            <a:gradFill flip="none" rotWithShape="1">
              <a:gsLst>
                <a:gs pos="0">
                  <a:srgbClr val="942193"/>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4" name="Shape 314"/>
            <p:cNvSpPr/>
            <p:nvPr/>
          </p:nvSpPr>
          <p:spPr>
            <a:xfrm>
              <a:off x="27858" y="363681"/>
              <a:ext cx="381001" cy="173183"/>
            </a:xfrm>
            <a:prstGeom prst="ellipse">
              <a:avLst/>
            </a:prstGeom>
            <a:gradFill flip="none" rotWithShape="1">
              <a:gsLst>
                <a:gs pos="0">
                  <a:srgbClr val="942193"/>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5" name="Shape 315"/>
            <p:cNvSpPr/>
            <p:nvPr/>
          </p:nvSpPr>
          <p:spPr>
            <a:xfrm>
              <a:off x="27858" y="545522"/>
              <a:ext cx="381001" cy="173183"/>
            </a:xfrm>
            <a:prstGeom prst="ellipse">
              <a:avLst/>
            </a:prstGeom>
            <a:gradFill flip="none" rotWithShape="1">
              <a:gsLst>
                <a:gs pos="0">
                  <a:srgbClr val="942193"/>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6" name="Shape 316"/>
            <p:cNvSpPr/>
            <p:nvPr/>
          </p:nvSpPr>
          <p:spPr>
            <a:xfrm>
              <a:off x="27858" y="727363"/>
              <a:ext cx="381001" cy="173183"/>
            </a:xfrm>
            <a:prstGeom prst="ellipse">
              <a:avLst/>
            </a:prstGeom>
            <a:gradFill flip="none" rotWithShape="1">
              <a:gsLst>
                <a:gs pos="0">
                  <a:srgbClr val="942193"/>
                </a:gs>
                <a:gs pos="100000">
                  <a:srgbClr val="FF2600"/>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7" name="Shape 317"/>
            <p:cNvSpPr/>
            <p:nvPr/>
          </p:nvSpPr>
          <p:spPr>
            <a:xfrm>
              <a:off x="27858" y="909204"/>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8" name="Shape 318"/>
            <p:cNvSpPr/>
            <p:nvPr/>
          </p:nvSpPr>
          <p:spPr>
            <a:xfrm>
              <a:off x="27858" y="1091045"/>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19" name="Shape 319"/>
            <p:cNvSpPr/>
            <p:nvPr/>
          </p:nvSpPr>
          <p:spPr>
            <a:xfrm>
              <a:off x="27858" y="1272886"/>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0" name="Shape 320"/>
            <p:cNvSpPr/>
            <p:nvPr/>
          </p:nvSpPr>
          <p:spPr>
            <a:xfrm>
              <a:off x="27858" y="1454727"/>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1" name="Shape 321"/>
            <p:cNvSpPr/>
            <p:nvPr/>
          </p:nvSpPr>
          <p:spPr>
            <a:xfrm>
              <a:off x="27858" y="1636568"/>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2" name="Shape 322"/>
            <p:cNvSpPr/>
            <p:nvPr/>
          </p:nvSpPr>
          <p:spPr>
            <a:xfrm>
              <a:off x="27858" y="1818409"/>
              <a:ext cx="381001" cy="173182"/>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3" name="Shape 323"/>
            <p:cNvSpPr/>
            <p:nvPr/>
          </p:nvSpPr>
          <p:spPr>
            <a:xfrm>
              <a:off x="27858" y="2000250"/>
              <a:ext cx="381001" cy="173182"/>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4" name="Shape 324"/>
            <p:cNvSpPr/>
            <p:nvPr/>
          </p:nvSpPr>
          <p:spPr>
            <a:xfrm>
              <a:off x="27858" y="2182090"/>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5" name="Shape 325"/>
            <p:cNvSpPr/>
            <p:nvPr/>
          </p:nvSpPr>
          <p:spPr>
            <a:xfrm>
              <a:off x="27858" y="2363931"/>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6" name="Shape 326"/>
            <p:cNvSpPr/>
            <p:nvPr/>
          </p:nvSpPr>
          <p:spPr>
            <a:xfrm>
              <a:off x="27858" y="2545772"/>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7" name="Shape 327"/>
            <p:cNvSpPr/>
            <p:nvPr/>
          </p:nvSpPr>
          <p:spPr>
            <a:xfrm>
              <a:off x="27858" y="2727613"/>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8" name="Shape 328"/>
            <p:cNvSpPr/>
            <p:nvPr/>
          </p:nvSpPr>
          <p:spPr>
            <a:xfrm>
              <a:off x="27858" y="2909454"/>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29" name="Shape 329"/>
            <p:cNvSpPr/>
            <p:nvPr/>
          </p:nvSpPr>
          <p:spPr>
            <a:xfrm>
              <a:off x="27858" y="3091295"/>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0" name="Shape 330"/>
            <p:cNvSpPr/>
            <p:nvPr/>
          </p:nvSpPr>
          <p:spPr>
            <a:xfrm>
              <a:off x="27858" y="3273136"/>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1" name="Shape 331"/>
            <p:cNvSpPr/>
            <p:nvPr/>
          </p:nvSpPr>
          <p:spPr>
            <a:xfrm>
              <a:off x="27858" y="3454977"/>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2" name="Shape 332"/>
            <p:cNvSpPr/>
            <p:nvPr/>
          </p:nvSpPr>
          <p:spPr>
            <a:xfrm>
              <a:off x="27858" y="3636818"/>
              <a:ext cx="381001" cy="173183"/>
            </a:xfrm>
            <a:prstGeom prst="ellipse">
              <a:avLst/>
            </a:prstGeom>
            <a:solidFill>
              <a:srgbClr val="FF2600"/>
            </a:soli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3" name="Shape 333"/>
            <p:cNvSpPr/>
            <p:nvPr/>
          </p:nvSpPr>
          <p:spPr>
            <a:xfrm>
              <a:off x="27858" y="3818659"/>
              <a:ext cx="381001" cy="173182"/>
            </a:xfrm>
            <a:prstGeom prst="ellipse">
              <a:avLst/>
            </a:prstGeom>
            <a:gradFill flip="none" rotWithShape="1">
              <a:gsLst>
                <a:gs pos="0">
                  <a:srgbClr val="942193"/>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4" name="Shape 334"/>
            <p:cNvSpPr/>
            <p:nvPr/>
          </p:nvSpPr>
          <p:spPr>
            <a:xfrm>
              <a:off x="27858" y="4000500"/>
              <a:ext cx="381001" cy="173182"/>
            </a:xfrm>
            <a:prstGeom prst="ellipse">
              <a:avLst/>
            </a:prstGeom>
            <a:gradFill flip="none" rotWithShape="1">
              <a:gsLst>
                <a:gs pos="0">
                  <a:srgbClr val="942193"/>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5" name="Shape 335"/>
            <p:cNvSpPr/>
            <p:nvPr/>
          </p:nvSpPr>
          <p:spPr>
            <a:xfrm>
              <a:off x="27858" y="4182341"/>
              <a:ext cx="381001" cy="173183"/>
            </a:xfrm>
            <a:prstGeom prst="ellipse">
              <a:avLst/>
            </a:prstGeom>
            <a:gradFill flip="none" rotWithShape="1">
              <a:gsLst>
                <a:gs pos="0">
                  <a:srgbClr val="942193"/>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6" name="Shape 336"/>
            <p:cNvSpPr/>
            <p:nvPr/>
          </p:nvSpPr>
          <p:spPr>
            <a:xfrm>
              <a:off x="27858" y="4356100"/>
              <a:ext cx="381001" cy="173182"/>
            </a:xfrm>
            <a:prstGeom prst="ellipse">
              <a:avLst/>
            </a:prstGeom>
            <a:gradFill flip="none" rotWithShape="1">
              <a:gsLst>
                <a:gs pos="0">
                  <a:srgbClr val="942193"/>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7" name="Shape 337"/>
            <p:cNvSpPr/>
            <p:nvPr/>
          </p:nvSpPr>
          <p:spPr>
            <a:xfrm>
              <a:off x="27858" y="4537940"/>
              <a:ext cx="381001" cy="173183"/>
            </a:xfrm>
            <a:prstGeom prst="ellipse">
              <a:avLst/>
            </a:prstGeom>
            <a:gradFill flip="none" rotWithShape="1">
              <a:gsLst>
                <a:gs pos="0">
                  <a:srgbClr val="942193"/>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8" name="Shape 338"/>
            <p:cNvSpPr/>
            <p:nvPr/>
          </p:nvSpPr>
          <p:spPr>
            <a:xfrm>
              <a:off x="27858" y="4719781"/>
              <a:ext cx="381001" cy="173183"/>
            </a:xfrm>
            <a:prstGeom prst="ellipse">
              <a:avLst/>
            </a:prstGeom>
            <a:gradFill flip="none" rotWithShape="1">
              <a:gsLst>
                <a:gs pos="0">
                  <a:srgbClr val="942193"/>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39" name="Shape 339"/>
            <p:cNvSpPr/>
            <p:nvPr/>
          </p:nvSpPr>
          <p:spPr>
            <a:xfrm>
              <a:off x="27858" y="4901622"/>
              <a:ext cx="381001" cy="173183"/>
            </a:xfrm>
            <a:prstGeom prst="ellipse">
              <a:avLst/>
            </a:prstGeom>
            <a:gradFill flip="none" rotWithShape="1">
              <a:gsLst>
                <a:gs pos="0">
                  <a:srgbClr val="942193"/>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0" name="Shape 340"/>
            <p:cNvSpPr/>
            <p:nvPr/>
          </p:nvSpPr>
          <p:spPr>
            <a:xfrm>
              <a:off x="27858" y="5083463"/>
              <a:ext cx="381001" cy="173183"/>
            </a:xfrm>
            <a:prstGeom prst="ellipse">
              <a:avLst/>
            </a:prstGeom>
            <a:gradFill flip="none" rotWithShape="1">
              <a:gsLst>
                <a:gs pos="0">
                  <a:srgbClr val="942193"/>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1" name="Shape 341"/>
            <p:cNvSpPr/>
            <p:nvPr/>
          </p:nvSpPr>
          <p:spPr>
            <a:xfrm>
              <a:off x="0" y="3810000"/>
              <a:ext cx="4191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22</a:t>
              </a:r>
            </a:p>
          </p:txBody>
        </p:sp>
        <p:sp>
          <p:nvSpPr>
            <p:cNvPr id="342" name="Shape 342"/>
            <p:cNvSpPr/>
            <p:nvPr/>
          </p:nvSpPr>
          <p:spPr>
            <a:xfrm>
              <a:off x="88900" y="711200"/>
              <a:ext cx="241300"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5</a:t>
              </a:r>
            </a:p>
          </p:txBody>
        </p:sp>
      </p:grpSp>
      <p:grpSp>
        <p:nvGrpSpPr>
          <p:cNvPr id="376" name="Group 376"/>
          <p:cNvGrpSpPr/>
          <p:nvPr/>
        </p:nvGrpSpPr>
        <p:grpSpPr>
          <a:xfrm>
            <a:off x="11963400" y="1866900"/>
            <a:ext cx="381000" cy="5434446"/>
            <a:chOff x="0" y="0"/>
            <a:chExt cx="381000" cy="5434445"/>
          </a:xfrm>
        </p:grpSpPr>
        <p:sp>
          <p:nvSpPr>
            <p:cNvPr id="344" name="Shape 344"/>
            <p:cNvSpPr/>
            <p:nvPr/>
          </p:nvSpPr>
          <p:spPr>
            <a:xfrm>
              <a:off x="0" y="732559"/>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5" name="Shape 345"/>
            <p:cNvSpPr/>
            <p:nvPr/>
          </p:nvSpPr>
          <p:spPr>
            <a:xfrm>
              <a:off x="0" y="914400"/>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6" name="Shape 346"/>
            <p:cNvSpPr/>
            <p:nvPr/>
          </p:nvSpPr>
          <p:spPr>
            <a:xfrm>
              <a:off x="0" y="1092200"/>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7" name="Shape 347"/>
            <p:cNvSpPr/>
            <p:nvPr/>
          </p:nvSpPr>
          <p:spPr>
            <a:xfrm>
              <a:off x="0" y="0"/>
              <a:ext cx="381000" cy="173182"/>
            </a:xfrm>
            <a:prstGeom prst="ellipse">
              <a:avLst/>
            </a:prstGeom>
            <a:gradFill flip="none" rotWithShape="1">
              <a:gsLst>
                <a:gs pos="0">
                  <a:srgbClr val="FFFB00"/>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8" name="Shape 348"/>
            <p:cNvSpPr/>
            <p:nvPr/>
          </p:nvSpPr>
          <p:spPr>
            <a:xfrm>
              <a:off x="0" y="181840"/>
              <a:ext cx="381000" cy="173183"/>
            </a:xfrm>
            <a:prstGeom prst="ellipse">
              <a:avLst/>
            </a:prstGeom>
            <a:gradFill flip="none" rotWithShape="1">
              <a:gsLst>
                <a:gs pos="0">
                  <a:srgbClr val="FFFB00"/>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49" name="Shape 349"/>
            <p:cNvSpPr/>
            <p:nvPr/>
          </p:nvSpPr>
          <p:spPr>
            <a:xfrm>
              <a:off x="0" y="363681"/>
              <a:ext cx="381000" cy="173183"/>
            </a:xfrm>
            <a:prstGeom prst="ellipse">
              <a:avLst/>
            </a:prstGeom>
            <a:gradFill flip="none" rotWithShape="1">
              <a:gsLst>
                <a:gs pos="0">
                  <a:srgbClr val="FFFB00"/>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0" name="Shape 350"/>
            <p:cNvSpPr/>
            <p:nvPr/>
          </p:nvSpPr>
          <p:spPr>
            <a:xfrm>
              <a:off x="0" y="545522"/>
              <a:ext cx="381000" cy="173183"/>
            </a:xfrm>
            <a:prstGeom prst="ellipse">
              <a:avLst/>
            </a:prstGeom>
            <a:gradFill flip="none" rotWithShape="1">
              <a:gsLst>
                <a:gs pos="0">
                  <a:srgbClr val="FFFB00"/>
                </a:gs>
                <a:gs pos="100000">
                  <a:srgbClr val="941100">
                    <a:alpha val="50000"/>
                  </a:srgbClr>
                </a:gs>
              </a:gsLst>
              <a:lin ang="5400000" scaled="0"/>
            </a:gradFill>
            <a:ln w="25400" cap="flat">
              <a:solidFill>
                <a:srgbClr val="941100">
                  <a:alpha val="50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1" name="Shape 351"/>
            <p:cNvSpPr/>
            <p:nvPr/>
          </p:nvSpPr>
          <p:spPr>
            <a:xfrm>
              <a:off x="0" y="3818659"/>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2" name="Shape 352"/>
            <p:cNvSpPr/>
            <p:nvPr/>
          </p:nvSpPr>
          <p:spPr>
            <a:xfrm>
              <a:off x="0" y="4000500"/>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3" name="Shape 353"/>
            <p:cNvSpPr/>
            <p:nvPr/>
          </p:nvSpPr>
          <p:spPr>
            <a:xfrm>
              <a:off x="0" y="4182341"/>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4" name="Shape 354"/>
            <p:cNvSpPr/>
            <p:nvPr/>
          </p:nvSpPr>
          <p:spPr>
            <a:xfrm>
              <a:off x="0" y="4356100"/>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5" name="Shape 355"/>
            <p:cNvSpPr/>
            <p:nvPr/>
          </p:nvSpPr>
          <p:spPr>
            <a:xfrm>
              <a:off x="0" y="4537940"/>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6" name="Shape 356"/>
            <p:cNvSpPr/>
            <p:nvPr/>
          </p:nvSpPr>
          <p:spPr>
            <a:xfrm>
              <a:off x="0" y="4719781"/>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7" name="Shape 357"/>
            <p:cNvSpPr/>
            <p:nvPr/>
          </p:nvSpPr>
          <p:spPr>
            <a:xfrm>
              <a:off x="0" y="4901622"/>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8" name="Shape 358"/>
            <p:cNvSpPr/>
            <p:nvPr/>
          </p:nvSpPr>
          <p:spPr>
            <a:xfrm>
              <a:off x="0" y="5083463"/>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59" name="Shape 359"/>
            <p:cNvSpPr/>
            <p:nvPr/>
          </p:nvSpPr>
          <p:spPr>
            <a:xfrm>
              <a:off x="61041" y="711200"/>
              <a:ext cx="241301"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5</a:t>
              </a:r>
            </a:p>
          </p:txBody>
        </p:sp>
        <p:sp>
          <p:nvSpPr>
            <p:cNvPr id="360" name="Shape 360"/>
            <p:cNvSpPr/>
            <p:nvPr/>
          </p:nvSpPr>
          <p:spPr>
            <a:xfrm>
              <a:off x="61041" y="901700"/>
              <a:ext cx="241301"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1600"/>
                </a:lnSpc>
                <a:tabLst>
                  <a:tab pos="520700" algn="l"/>
                </a:tabLst>
                <a:defRPr sz="1400" b="1">
                  <a:solidFill>
                    <a:srgbClr val="1E1A17"/>
                  </a:solidFill>
                </a:defRPr>
              </a:lvl1pPr>
            </a:lstStyle>
            <a:p>
              <a:pPr>
                <a:defRPr>
                  <a:solidFill>
                    <a:srgbClr val="483F36"/>
                  </a:solidFill>
                </a:defRPr>
              </a:pPr>
              <a:r>
                <a:rPr>
                  <a:solidFill>
                    <a:srgbClr val="1E1A17"/>
                  </a:solidFill>
                </a:rPr>
                <a:t>6</a:t>
              </a:r>
            </a:p>
          </p:txBody>
        </p:sp>
        <p:sp>
          <p:nvSpPr>
            <p:cNvPr id="361" name="Shape 361"/>
            <p:cNvSpPr/>
            <p:nvPr/>
          </p:nvSpPr>
          <p:spPr>
            <a:xfrm>
              <a:off x="0" y="5261263"/>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2" name="Shape 362"/>
            <p:cNvSpPr/>
            <p:nvPr/>
          </p:nvSpPr>
          <p:spPr>
            <a:xfrm>
              <a:off x="0" y="2193059"/>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3" name="Shape 363"/>
            <p:cNvSpPr/>
            <p:nvPr/>
          </p:nvSpPr>
          <p:spPr>
            <a:xfrm>
              <a:off x="0" y="2374900"/>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4" name="Shape 364"/>
            <p:cNvSpPr/>
            <p:nvPr/>
          </p:nvSpPr>
          <p:spPr>
            <a:xfrm>
              <a:off x="0" y="2556741"/>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5" name="Shape 365"/>
            <p:cNvSpPr/>
            <p:nvPr/>
          </p:nvSpPr>
          <p:spPr>
            <a:xfrm>
              <a:off x="0" y="2730500"/>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6" name="Shape 366"/>
            <p:cNvSpPr/>
            <p:nvPr/>
          </p:nvSpPr>
          <p:spPr>
            <a:xfrm>
              <a:off x="0" y="2912340"/>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7" name="Shape 367"/>
            <p:cNvSpPr/>
            <p:nvPr/>
          </p:nvSpPr>
          <p:spPr>
            <a:xfrm>
              <a:off x="0" y="3094181"/>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8" name="Shape 368"/>
            <p:cNvSpPr/>
            <p:nvPr/>
          </p:nvSpPr>
          <p:spPr>
            <a:xfrm>
              <a:off x="0" y="3276022"/>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69" name="Shape 369"/>
            <p:cNvSpPr/>
            <p:nvPr/>
          </p:nvSpPr>
          <p:spPr>
            <a:xfrm>
              <a:off x="0" y="3457863"/>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0" name="Shape 370"/>
            <p:cNvSpPr/>
            <p:nvPr/>
          </p:nvSpPr>
          <p:spPr>
            <a:xfrm>
              <a:off x="0" y="3635663"/>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1" name="Shape 371"/>
            <p:cNvSpPr/>
            <p:nvPr/>
          </p:nvSpPr>
          <p:spPr>
            <a:xfrm>
              <a:off x="0" y="1278659"/>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2" name="Shape 372"/>
            <p:cNvSpPr/>
            <p:nvPr/>
          </p:nvSpPr>
          <p:spPr>
            <a:xfrm>
              <a:off x="0" y="1460500"/>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3" name="Shape 373"/>
            <p:cNvSpPr/>
            <p:nvPr/>
          </p:nvSpPr>
          <p:spPr>
            <a:xfrm>
              <a:off x="0" y="1642341"/>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4" name="Shape 374"/>
            <p:cNvSpPr/>
            <p:nvPr/>
          </p:nvSpPr>
          <p:spPr>
            <a:xfrm>
              <a:off x="0" y="1816100"/>
              <a:ext cx="381000" cy="173182"/>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75" name="Shape 375"/>
            <p:cNvSpPr/>
            <p:nvPr/>
          </p:nvSpPr>
          <p:spPr>
            <a:xfrm>
              <a:off x="0" y="1997940"/>
              <a:ext cx="381000" cy="173183"/>
            </a:xfrm>
            <a:prstGeom prst="ellipse">
              <a:avLst/>
            </a:prstGeom>
            <a:gradFill flip="none" rotWithShape="1">
              <a:gsLst>
                <a:gs pos="0">
                  <a:srgbClr val="FFFB00"/>
                </a:gs>
                <a:gs pos="100000">
                  <a:srgbClr val="941100">
                    <a:alpha val="49000"/>
                  </a:srgbClr>
                </a:gs>
              </a:gsLst>
              <a:lin ang="5400000" scaled="0"/>
            </a:gradFill>
            <a:ln w="25400" cap="flat">
              <a:solidFill>
                <a:srgbClr val="941100">
                  <a:alpha val="49000"/>
                </a:srgbClr>
              </a:solidFill>
              <a:prstDash val="solid"/>
              <a:miter lim="400000"/>
            </a:ln>
            <a:effectLst/>
          </p:spPr>
          <p:txBody>
            <a:bodyPr wrap="square" lIns="38100" tIns="38100" rIns="38100" bIns="38100" numCol="1" anchor="ctr">
              <a:noAutofit/>
            </a:bodyPr>
            <a:lstStyle/>
            <a:p>
              <a:pPr>
                <a:lnSpc>
                  <a:spcPts val="3400"/>
                </a:lnSpc>
                <a:tabLst>
                  <a:tab pos="520700" algn="l"/>
                </a:tabLst>
                <a:defRPr sz="29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377" name="Shape 377"/>
          <p:cNvSpPr/>
          <p:nvPr/>
        </p:nvSpPr>
        <p:spPr>
          <a:xfrm>
            <a:off x="6665041" y="3848100"/>
            <a:ext cx="85090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tabLst>
                <a:tab pos="520700" algn="l"/>
              </a:tabLst>
              <a:defRPr sz="1600" b="1" i="1">
                <a:solidFill>
                  <a:srgbClr val="1E1A17"/>
                </a:solidFill>
              </a:defRPr>
            </a:lvl1pPr>
          </a:lstStyle>
          <a:p>
            <a:pPr>
              <a:defRPr>
                <a:solidFill>
                  <a:srgbClr val="483F36"/>
                </a:solidFill>
              </a:defRPr>
            </a:pPr>
            <a:r>
              <a:rPr>
                <a:solidFill>
                  <a:srgbClr val="1E1A17"/>
                </a:solidFill>
              </a:rPr>
              <a:t>Hox c6</a:t>
            </a:r>
          </a:p>
        </p:txBody>
      </p:sp>
      <p:sp>
        <p:nvSpPr>
          <p:cNvPr id="378" name="Shape 378"/>
          <p:cNvSpPr/>
          <p:nvPr/>
        </p:nvSpPr>
        <p:spPr>
          <a:xfrm>
            <a:off x="8125541" y="5118100"/>
            <a:ext cx="85090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tabLst>
                <a:tab pos="520700" algn="l"/>
              </a:tabLst>
              <a:defRPr sz="1600" b="1" i="1">
                <a:solidFill>
                  <a:srgbClr val="1E1A17"/>
                </a:solidFill>
              </a:defRPr>
            </a:lvl1pPr>
          </a:lstStyle>
          <a:p>
            <a:pPr>
              <a:defRPr>
                <a:solidFill>
                  <a:srgbClr val="483F36"/>
                </a:solidFill>
              </a:defRPr>
            </a:pPr>
            <a:r>
              <a:rPr>
                <a:solidFill>
                  <a:srgbClr val="1E1A17"/>
                </a:solidFill>
              </a:rPr>
              <a:t>Hox c6</a:t>
            </a:r>
          </a:p>
        </p:txBody>
      </p:sp>
      <p:grpSp>
        <p:nvGrpSpPr>
          <p:cNvPr id="427" name="Group 427"/>
          <p:cNvGrpSpPr/>
          <p:nvPr/>
        </p:nvGrpSpPr>
        <p:grpSpPr>
          <a:xfrm>
            <a:off x="7962900" y="1955800"/>
            <a:ext cx="129310" cy="7200900"/>
            <a:chOff x="0" y="0"/>
            <a:chExt cx="129309" cy="7200900"/>
          </a:xfrm>
        </p:grpSpPr>
        <p:grpSp>
          <p:nvGrpSpPr>
            <p:cNvPr id="384" name="Group 384"/>
            <p:cNvGrpSpPr/>
            <p:nvPr/>
          </p:nvGrpSpPr>
          <p:grpSpPr>
            <a:xfrm>
              <a:off x="0" y="0"/>
              <a:ext cx="129310" cy="838200"/>
              <a:chOff x="0" y="0"/>
              <a:chExt cx="129309" cy="838200"/>
            </a:xfrm>
          </p:grpSpPr>
          <p:sp>
            <p:nvSpPr>
              <p:cNvPr id="379" name="Shape 379"/>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80" name="Shape 380"/>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81" name="Shape 381"/>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82" name="Shape 382"/>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83" name="Shape 383"/>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390" name="Group 390"/>
            <p:cNvGrpSpPr/>
            <p:nvPr/>
          </p:nvGrpSpPr>
          <p:grpSpPr>
            <a:xfrm>
              <a:off x="0" y="914400"/>
              <a:ext cx="129310" cy="838200"/>
              <a:chOff x="0" y="0"/>
              <a:chExt cx="129309" cy="838200"/>
            </a:xfrm>
          </p:grpSpPr>
          <p:sp>
            <p:nvSpPr>
              <p:cNvPr id="385" name="Shape 385"/>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86" name="Shape 386"/>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87" name="Shape 387"/>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88" name="Shape 388"/>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89" name="Shape 389"/>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396" name="Group 396"/>
            <p:cNvGrpSpPr/>
            <p:nvPr/>
          </p:nvGrpSpPr>
          <p:grpSpPr>
            <a:xfrm>
              <a:off x="0" y="1816100"/>
              <a:ext cx="129310" cy="838200"/>
              <a:chOff x="0" y="0"/>
              <a:chExt cx="129309" cy="838200"/>
            </a:xfrm>
          </p:grpSpPr>
          <p:sp>
            <p:nvSpPr>
              <p:cNvPr id="391" name="Shape 391"/>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2" name="Shape 392"/>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3" name="Shape 393"/>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4" name="Shape 394"/>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5" name="Shape 395"/>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02" name="Group 402"/>
            <p:cNvGrpSpPr/>
            <p:nvPr/>
          </p:nvGrpSpPr>
          <p:grpSpPr>
            <a:xfrm>
              <a:off x="0" y="2730500"/>
              <a:ext cx="129310" cy="838200"/>
              <a:chOff x="0" y="0"/>
              <a:chExt cx="129309" cy="838200"/>
            </a:xfrm>
          </p:grpSpPr>
          <p:sp>
            <p:nvSpPr>
              <p:cNvPr id="397" name="Shape 397"/>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8" name="Shape 398"/>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9" name="Shape 399"/>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0" name="Shape 400"/>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1" name="Shape 401"/>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08" name="Group 408"/>
            <p:cNvGrpSpPr/>
            <p:nvPr/>
          </p:nvGrpSpPr>
          <p:grpSpPr>
            <a:xfrm>
              <a:off x="0" y="3632200"/>
              <a:ext cx="129310" cy="838200"/>
              <a:chOff x="0" y="0"/>
              <a:chExt cx="129309" cy="838200"/>
            </a:xfrm>
          </p:grpSpPr>
          <p:sp>
            <p:nvSpPr>
              <p:cNvPr id="403" name="Shape 403"/>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4" name="Shape 404"/>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5" name="Shape 405"/>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6" name="Shape 406"/>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07" name="Shape 407"/>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14" name="Group 414"/>
            <p:cNvGrpSpPr/>
            <p:nvPr/>
          </p:nvGrpSpPr>
          <p:grpSpPr>
            <a:xfrm>
              <a:off x="0" y="4546600"/>
              <a:ext cx="129310" cy="838200"/>
              <a:chOff x="0" y="0"/>
              <a:chExt cx="129309" cy="838200"/>
            </a:xfrm>
          </p:grpSpPr>
          <p:sp>
            <p:nvSpPr>
              <p:cNvPr id="409" name="Shape 409"/>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0" name="Shape 410"/>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1" name="Shape 411"/>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2" name="Shape 412"/>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3" name="Shape 413"/>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20" name="Group 420"/>
            <p:cNvGrpSpPr/>
            <p:nvPr/>
          </p:nvGrpSpPr>
          <p:grpSpPr>
            <a:xfrm>
              <a:off x="0" y="5448300"/>
              <a:ext cx="129310" cy="838200"/>
              <a:chOff x="0" y="0"/>
              <a:chExt cx="129309" cy="838200"/>
            </a:xfrm>
          </p:grpSpPr>
          <p:sp>
            <p:nvSpPr>
              <p:cNvPr id="415" name="Shape 415"/>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6" name="Shape 416"/>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7" name="Shape 417"/>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8" name="Shape 418"/>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19" name="Shape 419"/>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26" name="Group 426"/>
            <p:cNvGrpSpPr/>
            <p:nvPr/>
          </p:nvGrpSpPr>
          <p:grpSpPr>
            <a:xfrm>
              <a:off x="0" y="6362700"/>
              <a:ext cx="129310" cy="838200"/>
              <a:chOff x="0" y="0"/>
              <a:chExt cx="129309" cy="838200"/>
            </a:xfrm>
          </p:grpSpPr>
          <p:sp>
            <p:nvSpPr>
              <p:cNvPr id="421" name="Shape 421"/>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2" name="Shape 422"/>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3" name="Shape 423"/>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4" name="Shape 424"/>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5" name="Shape 425"/>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grpSp>
        <p:nvGrpSpPr>
          <p:cNvPr id="476" name="Group 476"/>
          <p:cNvGrpSpPr/>
          <p:nvPr/>
        </p:nvGrpSpPr>
        <p:grpSpPr>
          <a:xfrm>
            <a:off x="9486900" y="1955800"/>
            <a:ext cx="129310" cy="7200900"/>
            <a:chOff x="0" y="0"/>
            <a:chExt cx="129309" cy="7200900"/>
          </a:xfrm>
        </p:grpSpPr>
        <p:grpSp>
          <p:nvGrpSpPr>
            <p:cNvPr id="433" name="Group 433"/>
            <p:cNvGrpSpPr/>
            <p:nvPr/>
          </p:nvGrpSpPr>
          <p:grpSpPr>
            <a:xfrm>
              <a:off x="0" y="0"/>
              <a:ext cx="129310" cy="838200"/>
              <a:chOff x="0" y="0"/>
              <a:chExt cx="129309" cy="838200"/>
            </a:xfrm>
          </p:grpSpPr>
          <p:sp>
            <p:nvSpPr>
              <p:cNvPr id="428" name="Shape 428"/>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29" name="Shape 429"/>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0" name="Shape 430"/>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1" name="Shape 431"/>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2" name="Shape 432"/>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39" name="Group 439"/>
            <p:cNvGrpSpPr/>
            <p:nvPr/>
          </p:nvGrpSpPr>
          <p:grpSpPr>
            <a:xfrm>
              <a:off x="0" y="914400"/>
              <a:ext cx="129310" cy="838200"/>
              <a:chOff x="0" y="0"/>
              <a:chExt cx="129309" cy="838200"/>
            </a:xfrm>
          </p:grpSpPr>
          <p:sp>
            <p:nvSpPr>
              <p:cNvPr id="434" name="Shape 434"/>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5" name="Shape 435"/>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6" name="Shape 436"/>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7" name="Shape 437"/>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8" name="Shape 438"/>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45" name="Group 445"/>
            <p:cNvGrpSpPr/>
            <p:nvPr/>
          </p:nvGrpSpPr>
          <p:grpSpPr>
            <a:xfrm>
              <a:off x="0" y="1816100"/>
              <a:ext cx="129310" cy="838200"/>
              <a:chOff x="0" y="0"/>
              <a:chExt cx="129309" cy="838200"/>
            </a:xfrm>
          </p:grpSpPr>
          <p:sp>
            <p:nvSpPr>
              <p:cNvPr id="440" name="Shape 440"/>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1" name="Shape 441"/>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2" name="Shape 442"/>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3" name="Shape 443"/>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4" name="Shape 444"/>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51" name="Group 451"/>
            <p:cNvGrpSpPr/>
            <p:nvPr/>
          </p:nvGrpSpPr>
          <p:grpSpPr>
            <a:xfrm>
              <a:off x="0" y="2730500"/>
              <a:ext cx="129310" cy="838200"/>
              <a:chOff x="0" y="0"/>
              <a:chExt cx="129309" cy="838200"/>
            </a:xfrm>
          </p:grpSpPr>
          <p:sp>
            <p:nvSpPr>
              <p:cNvPr id="446" name="Shape 446"/>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7" name="Shape 447"/>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8" name="Shape 448"/>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9" name="Shape 449"/>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0" name="Shape 450"/>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57" name="Group 457"/>
            <p:cNvGrpSpPr/>
            <p:nvPr/>
          </p:nvGrpSpPr>
          <p:grpSpPr>
            <a:xfrm>
              <a:off x="0" y="3632200"/>
              <a:ext cx="129310" cy="838200"/>
              <a:chOff x="0" y="0"/>
              <a:chExt cx="129309" cy="838200"/>
            </a:xfrm>
          </p:grpSpPr>
          <p:sp>
            <p:nvSpPr>
              <p:cNvPr id="452" name="Shape 452"/>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3" name="Shape 453"/>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4" name="Shape 454"/>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5" name="Shape 455"/>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6" name="Shape 456"/>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63" name="Group 463"/>
            <p:cNvGrpSpPr/>
            <p:nvPr/>
          </p:nvGrpSpPr>
          <p:grpSpPr>
            <a:xfrm>
              <a:off x="0" y="4546600"/>
              <a:ext cx="129310" cy="838200"/>
              <a:chOff x="0" y="0"/>
              <a:chExt cx="129309" cy="838200"/>
            </a:xfrm>
          </p:grpSpPr>
          <p:sp>
            <p:nvSpPr>
              <p:cNvPr id="458" name="Shape 458"/>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9" name="Shape 459"/>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60" name="Shape 460"/>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61" name="Shape 461"/>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62" name="Shape 462"/>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69" name="Group 469"/>
            <p:cNvGrpSpPr/>
            <p:nvPr/>
          </p:nvGrpSpPr>
          <p:grpSpPr>
            <a:xfrm>
              <a:off x="0" y="5448300"/>
              <a:ext cx="129310" cy="838200"/>
              <a:chOff x="0" y="0"/>
              <a:chExt cx="129309" cy="838200"/>
            </a:xfrm>
          </p:grpSpPr>
          <p:sp>
            <p:nvSpPr>
              <p:cNvPr id="464" name="Shape 464"/>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65" name="Shape 465"/>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66" name="Shape 466"/>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67" name="Shape 467"/>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68" name="Shape 468"/>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75" name="Group 475"/>
            <p:cNvGrpSpPr/>
            <p:nvPr/>
          </p:nvGrpSpPr>
          <p:grpSpPr>
            <a:xfrm>
              <a:off x="0" y="6362700"/>
              <a:ext cx="129310" cy="838200"/>
              <a:chOff x="0" y="0"/>
              <a:chExt cx="129309" cy="838200"/>
            </a:xfrm>
          </p:grpSpPr>
          <p:sp>
            <p:nvSpPr>
              <p:cNvPr id="470" name="Shape 470"/>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1" name="Shape 471"/>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2" name="Shape 472"/>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3" name="Shape 473"/>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4" name="Shape 474"/>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grpSp>
        <p:nvGrpSpPr>
          <p:cNvPr id="511" name="Group 511"/>
          <p:cNvGrpSpPr/>
          <p:nvPr/>
        </p:nvGrpSpPr>
        <p:grpSpPr>
          <a:xfrm>
            <a:off x="10960100" y="1955800"/>
            <a:ext cx="129310" cy="5207000"/>
            <a:chOff x="0" y="0"/>
            <a:chExt cx="129309" cy="5207000"/>
          </a:xfrm>
        </p:grpSpPr>
        <p:grpSp>
          <p:nvGrpSpPr>
            <p:cNvPr id="482" name="Group 482"/>
            <p:cNvGrpSpPr/>
            <p:nvPr/>
          </p:nvGrpSpPr>
          <p:grpSpPr>
            <a:xfrm>
              <a:off x="0" y="0"/>
              <a:ext cx="129310" cy="838200"/>
              <a:chOff x="0" y="0"/>
              <a:chExt cx="129309" cy="838200"/>
            </a:xfrm>
          </p:grpSpPr>
          <p:sp>
            <p:nvSpPr>
              <p:cNvPr id="477" name="Shape 477"/>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8" name="Shape 478"/>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79" name="Shape 479"/>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0" name="Shape 480"/>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1" name="Shape 481"/>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88" name="Group 488"/>
            <p:cNvGrpSpPr/>
            <p:nvPr/>
          </p:nvGrpSpPr>
          <p:grpSpPr>
            <a:xfrm>
              <a:off x="0" y="914400"/>
              <a:ext cx="129310" cy="838200"/>
              <a:chOff x="0" y="0"/>
              <a:chExt cx="129309" cy="838200"/>
            </a:xfrm>
          </p:grpSpPr>
          <p:sp>
            <p:nvSpPr>
              <p:cNvPr id="483" name="Shape 483"/>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4" name="Shape 484"/>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5" name="Shape 485"/>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6" name="Shape 486"/>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87" name="Shape 487"/>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494" name="Group 494"/>
            <p:cNvGrpSpPr/>
            <p:nvPr/>
          </p:nvGrpSpPr>
          <p:grpSpPr>
            <a:xfrm>
              <a:off x="0" y="1816100"/>
              <a:ext cx="129310" cy="838200"/>
              <a:chOff x="0" y="0"/>
              <a:chExt cx="129309" cy="838200"/>
            </a:xfrm>
          </p:grpSpPr>
          <p:sp>
            <p:nvSpPr>
              <p:cNvPr id="489" name="Shape 489"/>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90" name="Shape 490"/>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91" name="Shape 491"/>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92" name="Shape 492"/>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93" name="Shape 493"/>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00" name="Group 500"/>
            <p:cNvGrpSpPr/>
            <p:nvPr/>
          </p:nvGrpSpPr>
          <p:grpSpPr>
            <a:xfrm>
              <a:off x="0" y="2730500"/>
              <a:ext cx="129310" cy="838200"/>
              <a:chOff x="0" y="0"/>
              <a:chExt cx="129309" cy="838200"/>
            </a:xfrm>
          </p:grpSpPr>
          <p:sp>
            <p:nvSpPr>
              <p:cNvPr id="495" name="Shape 495"/>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96" name="Shape 496"/>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97" name="Shape 497"/>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98" name="Shape 498"/>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99" name="Shape 499"/>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06" name="Group 506"/>
            <p:cNvGrpSpPr/>
            <p:nvPr/>
          </p:nvGrpSpPr>
          <p:grpSpPr>
            <a:xfrm>
              <a:off x="0" y="3632200"/>
              <a:ext cx="129310" cy="838200"/>
              <a:chOff x="0" y="0"/>
              <a:chExt cx="129309" cy="838200"/>
            </a:xfrm>
          </p:grpSpPr>
          <p:sp>
            <p:nvSpPr>
              <p:cNvPr id="501" name="Shape 501"/>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2" name="Shape 502"/>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3" name="Shape 503"/>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4" name="Shape 504"/>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5" name="Shape 505"/>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507" name="Shape 507"/>
            <p:cNvSpPr/>
            <p:nvPr/>
          </p:nvSpPr>
          <p:spPr>
            <a:xfrm>
              <a:off x="0" y="454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8" name="Shape 508"/>
            <p:cNvSpPr/>
            <p:nvPr/>
          </p:nvSpPr>
          <p:spPr>
            <a:xfrm>
              <a:off x="0" y="47371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09" name="Shape 509"/>
            <p:cNvSpPr/>
            <p:nvPr/>
          </p:nvSpPr>
          <p:spPr>
            <a:xfrm>
              <a:off x="0" y="4927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0" name="Shape 510"/>
            <p:cNvSpPr/>
            <p:nvPr/>
          </p:nvSpPr>
          <p:spPr>
            <a:xfrm>
              <a:off x="0" y="51054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47" name="Group 547"/>
          <p:cNvGrpSpPr/>
          <p:nvPr/>
        </p:nvGrpSpPr>
        <p:grpSpPr>
          <a:xfrm>
            <a:off x="12509500" y="1955800"/>
            <a:ext cx="129310" cy="5372100"/>
            <a:chOff x="0" y="0"/>
            <a:chExt cx="129309" cy="5372100"/>
          </a:xfrm>
        </p:grpSpPr>
        <p:grpSp>
          <p:nvGrpSpPr>
            <p:cNvPr id="517" name="Group 517"/>
            <p:cNvGrpSpPr/>
            <p:nvPr/>
          </p:nvGrpSpPr>
          <p:grpSpPr>
            <a:xfrm>
              <a:off x="0" y="0"/>
              <a:ext cx="129310" cy="838200"/>
              <a:chOff x="0" y="0"/>
              <a:chExt cx="129309" cy="838200"/>
            </a:xfrm>
          </p:grpSpPr>
          <p:sp>
            <p:nvSpPr>
              <p:cNvPr id="512" name="Shape 512"/>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3" name="Shape 513"/>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4" name="Shape 514"/>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5" name="Shape 515"/>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6" name="Shape 516"/>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23" name="Group 523"/>
            <p:cNvGrpSpPr/>
            <p:nvPr/>
          </p:nvGrpSpPr>
          <p:grpSpPr>
            <a:xfrm>
              <a:off x="0" y="914400"/>
              <a:ext cx="129310" cy="838200"/>
              <a:chOff x="0" y="0"/>
              <a:chExt cx="129309" cy="838200"/>
            </a:xfrm>
          </p:grpSpPr>
          <p:sp>
            <p:nvSpPr>
              <p:cNvPr id="518" name="Shape 518"/>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19" name="Shape 519"/>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0" name="Shape 520"/>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1" name="Shape 521"/>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2" name="Shape 522"/>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29" name="Group 529"/>
            <p:cNvGrpSpPr/>
            <p:nvPr/>
          </p:nvGrpSpPr>
          <p:grpSpPr>
            <a:xfrm>
              <a:off x="0" y="1816100"/>
              <a:ext cx="129310" cy="838200"/>
              <a:chOff x="0" y="0"/>
              <a:chExt cx="129309" cy="838200"/>
            </a:xfrm>
          </p:grpSpPr>
          <p:sp>
            <p:nvSpPr>
              <p:cNvPr id="524" name="Shape 524"/>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5" name="Shape 525"/>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6" name="Shape 526"/>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7" name="Shape 527"/>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28" name="Shape 528"/>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35" name="Group 535"/>
            <p:cNvGrpSpPr/>
            <p:nvPr/>
          </p:nvGrpSpPr>
          <p:grpSpPr>
            <a:xfrm>
              <a:off x="0" y="2730500"/>
              <a:ext cx="129310" cy="838200"/>
              <a:chOff x="0" y="0"/>
              <a:chExt cx="129309" cy="838200"/>
            </a:xfrm>
          </p:grpSpPr>
          <p:sp>
            <p:nvSpPr>
              <p:cNvPr id="530" name="Shape 530"/>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1" name="Shape 531"/>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2" name="Shape 532"/>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3" name="Shape 533"/>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4" name="Shape 534"/>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41" name="Group 541"/>
            <p:cNvGrpSpPr/>
            <p:nvPr/>
          </p:nvGrpSpPr>
          <p:grpSpPr>
            <a:xfrm>
              <a:off x="0" y="3632200"/>
              <a:ext cx="129310" cy="838200"/>
              <a:chOff x="0" y="0"/>
              <a:chExt cx="129309" cy="838200"/>
            </a:xfrm>
          </p:grpSpPr>
          <p:sp>
            <p:nvSpPr>
              <p:cNvPr id="536" name="Shape 536"/>
              <p:cNvSpPr/>
              <p:nvPr/>
            </p:nvSpPr>
            <p:spPr>
              <a:xfrm>
                <a:off x="0" y="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7" name="Shape 537"/>
              <p:cNvSpPr/>
              <p:nvPr/>
            </p:nvSpPr>
            <p:spPr>
              <a:xfrm>
                <a:off x="0" y="19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8" name="Shape 538"/>
              <p:cNvSpPr/>
              <p:nvPr/>
            </p:nvSpPr>
            <p:spPr>
              <a:xfrm>
                <a:off x="0" y="3810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39" name="Shape 539"/>
              <p:cNvSpPr/>
              <p:nvPr/>
            </p:nvSpPr>
            <p:spPr>
              <a:xfrm>
                <a:off x="0" y="5588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0" name="Shape 540"/>
              <p:cNvSpPr/>
              <p:nvPr/>
            </p:nvSpPr>
            <p:spPr>
              <a:xfrm>
                <a:off x="0" y="73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542" name="Shape 542"/>
            <p:cNvSpPr/>
            <p:nvPr/>
          </p:nvSpPr>
          <p:spPr>
            <a:xfrm>
              <a:off x="0" y="4546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3" name="Shape 543"/>
            <p:cNvSpPr/>
            <p:nvPr/>
          </p:nvSpPr>
          <p:spPr>
            <a:xfrm>
              <a:off x="0" y="47371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4" name="Shape 544"/>
            <p:cNvSpPr/>
            <p:nvPr/>
          </p:nvSpPr>
          <p:spPr>
            <a:xfrm>
              <a:off x="0" y="49276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5" name="Shape 545"/>
            <p:cNvSpPr/>
            <p:nvPr/>
          </p:nvSpPr>
          <p:spPr>
            <a:xfrm>
              <a:off x="0" y="51054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6" name="Shape 546"/>
            <p:cNvSpPr/>
            <p:nvPr/>
          </p:nvSpPr>
          <p:spPr>
            <a:xfrm>
              <a:off x="0" y="5270500"/>
              <a:ext cx="129310" cy="101600"/>
            </a:xfrm>
            <a:prstGeom prst="rect">
              <a:avLst/>
            </a:prstGeom>
            <a:solidFill>
              <a:srgbClr val="E0B464">
                <a:alpha val="15000"/>
              </a:srgbClr>
            </a:solid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53" name="Group 553"/>
          <p:cNvGrpSpPr/>
          <p:nvPr/>
        </p:nvGrpSpPr>
        <p:grpSpPr>
          <a:xfrm>
            <a:off x="8089081" y="3307080"/>
            <a:ext cx="364040" cy="914401"/>
            <a:chOff x="0" y="0"/>
            <a:chExt cx="364039" cy="914400"/>
          </a:xfrm>
        </p:grpSpPr>
        <p:sp>
          <p:nvSpPr>
            <p:cNvPr id="548" name="Shape 548"/>
            <p:cNvSpPr/>
            <p:nvPr/>
          </p:nvSpPr>
          <p:spPr>
            <a:xfrm>
              <a:off x="0" y="1727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49" name="Shape 549"/>
            <p:cNvSpPr/>
            <p:nvPr/>
          </p:nvSpPr>
          <p:spPr>
            <a:xfrm>
              <a:off x="0" y="3505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50" name="Shape 550"/>
            <p:cNvSpPr/>
            <p:nvPr/>
          </p:nvSpPr>
          <p:spPr>
            <a:xfrm>
              <a:off x="0" y="5156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51" name="Shape 551"/>
            <p:cNvSpPr/>
            <p:nvPr/>
          </p:nvSpPr>
          <p:spPr>
            <a:xfrm>
              <a:off x="0" y="7188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52" name="Shape 552"/>
            <p:cNvSpPr/>
            <p:nvPr/>
          </p:nvSpPr>
          <p:spPr>
            <a:xfrm rot="5400000" flipH="1">
              <a:off x="-199841" y="350520"/>
              <a:ext cx="914401" cy="2133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80" y="21600"/>
                    <a:pt x="5760" y="0"/>
                    <a:pt x="11280" y="0"/>
                  </a:cubicBezTo>
                  <a:cubicBezTo>
                    <a:pt x="16800" y="0"/>
                    <a:pt x="16800" y="21600"/>
                    <a:pt x="21600" y="21600"/>
                  </a:cubicBezTo>
                </a:path>
              </a:pathLst>
            </a:custGeom>
            <a:no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59" name="Group 559"/>
          <p:cNvGrpSpPr/>
          <p:nvPr/>
        </p:nvGrpSpPr>
        <p:grpSpPr>
          <a:xfrm>
            <a:off x="9613081" y="4577080"/>
            <a:ext cx="364040" cy="914401"/>
            <a:chOff x="0" y="0"/>
            <a:chExt cx="364039" cy="914400"/>
          </a:xfrm>
        </p:grpSpPr>
        <p:sp>
          <p:nvSpPr>
            <p:cNvPr id="554" name="Shape 554"/>
            <p:cNvSpPr/>
            <p:nvPr/>
          </p:nvSpPr>
          <p:spPr>
            <a:xfrm>
              <a:off x="0" y="1727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55" name="Shape 555"/>
            <p:cNvSpPr/>
            <p:nvPr/>
          </p:nvSpPr>
          <p:spPr>
            <a:xfrm>
              <a:off x="0" y="3505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56" name="Shape 556"/>
            <p:cNvSpPr/>
            <p:nvPr/>
          </p:nvSpPr>
          <p:spPr>
            <a:xfrm>
              <a:off x="0" y="5156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57" name="Shape 557"/>
            <p:cNvSpPr/>
            <p:nvPr/>
          </p:nvSpPr>
          <p:spPr>
            <a:xfrm>
              <a:off x="0" y="7188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58" name="Shape 558"/>
            <p:cNvSpPr/>
            <p:nvPr/>
          </p:nvSpPr>
          <p:spPr>
            <a:xfrm rot="5400000" flipH="1">
              <a:off x="-199841" y="350520"/>
              <a:ext cx="914401" cy="2133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80" y="21600"/>
                    <a:pt x="5760" y="0"/>
                    <a:pt x="11280" y="0"/>
                  </a:cubicBezTo>
                  <a:cubicBezTo>
                    <a:pt x="16800" y="0"/>
                    <a:pt x="16800" y="21600"/>
                    <a:pt x="21600" y="21600"/>
                  </a:cubicBezTo>
                </a:path>
              </a:pathLst>
            </a:custGeom>
            <a:no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565" name="Group 565"/>
          <p:cNvGrpSpPr/>
          <p:nvPr/>
        </p:nvGrpSpPr>
        <p:grpSpPr>
          <a:xfrm>
            <a:off x="11098981" y="5097780"/>
            <a:ext cx="364040" cy="914401"/>
            <a:chOff x="0" y="0"/>
            <a:chExt cx="364039" cy="914400"/>
          </a:xfrm>
        </p:grpSpPr>
        <p:sp>
          <p:nvSpPr>
            <p:cNvPr id="560" name="Shape 560"/>
            <p:cNvSpPr/>
            <p:nvPr/>
          </p:nvSpPr>
          <p:spPr>
            <a:xfrm>
              <a:off x="0" y="1727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61" name="Shape 561"/>
            <p:cNvSpPr/>
            <p:nvPr/>
          </p:nvSpPr>
          <p:spPr>
            <a:xfrm>
              <a:off x="0" y="3505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62" name="Shape 562"/>
            <p:cNvSpPr/>
            <p:nvPr/>
          </p:nvSpPr>
          <p:spPr>
            <a:xfrm>
              <a:off x="0" y="5156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63" name="Shape 563"/>
            <p:cNvSpPr/>
            <p:nvPr/>
          </p:nvSpPr>
          <p:spPr>
            <a:xfrm>
              <a:off x="0" y="718819"/>
              <a:ext cx="148921" cy="128"/>
            </a:xfrm>
            <a:prstGeom prst="line">
              <a:avLst/>
            </a:prstGeom>
            <a:noFill/>
            <a:ln w="254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64" name="Shape 564"/>
            <p:cNvSpPr/>
            <p:nvPr/>
          </p:nvSpPr>
          <p:spPr>
            <a:xfrm rot="5400000" flipH="1">
              <a:off x="-199841" y="350520"/>
              <a:ext cx="914401" cy="2133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80" y="21600"/>
                    <a:pt x="5760" y="0"/>
                    <a:pt x="11280" y="0"/>
                  </a:cubicBezTo>
                  <a:cubicBezTo>
                    <a:pt x="16800" y="0"/>
                    <a:pt x="16800" y="21600"/>
                    <a:pt x="21600" y="21600"/>
                  </a:cubicBezTo>
                </a:path>
              </a:pathLst>
            </a:custGeom>
            <a:noFill/>
            <a:ln w="25400" cap="flat">
              <a:solidFill>
                <a:srgbClr val="824828"/>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566" name="Shape 566"/>
          <p:cNvSpPr/>
          <p:nvPr/>
        </p:nvSpPr>
        <p:spPr>
          <a:xfrm>
            <a:off x="9624141" y="5676900"/>
            <a:ext cx="85090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tabLst>
                <a:tab pos="520700" algn="l"/>
              </a:tabLst>
              <a:defRPr sz="1600" b="1" i="1">
                <a:solidFill>
                  <a:srgbClr val="1E1A17"/>
                </a:solidFill>
              </a:defRPr>
            </a:lvl1pPr>
          </a:lstStyle>
          <a:p>
            <a:pPr>
              <a:defRPr>
                <a:solidFill>
                  <a:srgbClr val="483F36"/>
                </a:solidFill>
              </a:defRPr>
            </a:pPr>
            <a:r>
              <a:rPr>
                <a:solidFill>
                  <a:srgbClr val="1E1A17"/>
                </a:solidFill>
              </a:rPr>
              <a:t>Hox c6</a:t>
            </a:r>
          </a:p>
        </p:txBody>
      </p:sp>
      <p:sp>
        <p:nvSpPr>
          <p:cNvPr id="567" name="Shape 567"/>
          <p:cNvSpPr/>
          <p:nvPr/>
        </p:nvSpPr>
        <p:spPr>
          <a:xfrm>
            <a:off x="11148141" y="2755900"/>
            <a:ext cx="85090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900"/>
              </a:lnSpc>
              <a:tabLst>
                <a:tab pos="520700" algn="l"/>
              </a:tabLst>
              <a:defRPr sz="1600" b="1" i="1">
                <a:solidFill>
                  <a:srgbClr val="1E1A17"/>
                </a:solidFill>
              </a:defRPr>
            </a:lvl1pPr>
          </a:lstStyle>
          <a:p>
            <a:pPr>
              <a:defRPr>
                <a:solidFill>
                  <a:srgbClr val="483F36"/>
                </a:solidFill>
              </a:defRPr>
            </a:pPr>
            <a:r>
              <a:rPr>
                <a:solidFill>
                  <a:srgbClr val="1E1A17"/>
                </a:solidFill>
              </a:rPr>
              <a:t>Hox c6</a:t>
            </a:r>
          </a:p>
        </p:txBody>
      </p:sp>
      <p:sp>
        <p:nvSpPr>
          <p:cNvPr id="568" name="Shape 568"/>
          <p:cNvSpPr/>
          <p:nvPr/>
        </p:nvSpPr>
        <p:spPr>
          <a:xfrm>
            <a:off x="9827341" y="8343900"/>
            <a:ext cx="2667001" cy="10593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Mice have a short neck, geese long necks, and pythons virtually no neck at all (just a long trunk) </a:t>
            </a:r>
          </a:p>
        </p:txBody>
      </p:sp>
      <p:sp>
        <p:nvSpPr>
          <p:cNvPr id="569" name="Shape 569"/>
          <p:cNvSpPr/>
          <p:nvPr/>
        </p:nvSpPr>
        <p:spPr>
          <a:xfrm>
            <a:off x="7338141" y="1409700"/>
            <a:ext cx="6985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Mice</a:t>
            </a:r>
          </a:p>
        </p:txBody>
      </p:sp>
      <p:sp>
        <p:nvSpPr>
          <p:cNvPr id="570" name="Shape 570"/>
          <p:cNvSpPr/>
          <p:nvPr/>
        </p:nvSpPr>
        <p:spPr>
          <a:xfrm>
            <a:off x="8785941" y="1409700"/>
            <a:ext cx="6985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Chick</a:t>
            </a:r>
          </a:p>
        </p:txBody>
      </p:sp>
      <p:sp>
        <p:nvSpPr>
          <p:cNvPr id="571" name="Shape 571"/>
          <p:cNvSpPr/>
          <p:nvPr/>
        </p:nvSpPr>
        <p:spPr>
          <a:xfrm>
            <a:off x="10221041" y="1409700"/>
            <a:ext cx="8255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Goose</a:t>
            </a:r>
          </a:p>
        </p:txBody>
      </p:sp>
      <p:sp>
        <p:nvSpPr>
          <p:cNvPr id="572" name="Shape 572"/>
          <p:cNvSpPr/>
          <p:nvPr/>
        </p:nvSpPr>
        <p:spPr>
          <a:xfrm>
            <a:off x="11732341" y="1409700"/>
            <a:ext cx="9017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000000"/>
                </a:solidFill>
              </a:defRPr>
            </a:lvl1pPr>
          </a:lstStyle>
          <a:p>
            <a:r>
              <a:t>Python</a:t>
            </a:r>
          </a:p>
        </p:txBody>
      </p:sp>
      <p:sp>
        <p:nvSpPr>
          <p:cNvPr id="573" name="Shape 573"/>
          <p:cNvSpPr/>
          <p:nvPr/>
        </p:nvSpPr>
        <p:spPr>
          <a:xfrm>
            <a:off x="11518900" y="5561874"/>
            <a:ext cx="279723" cy="128"/>
          </a:xfrm>
          <a:prstGeom prst="line">
            <a:avLst/>
          </a:prstGeom>
          <a:ln w="50800">
            <a:solidFill>
              <a:srgbClr val="FF2600"/>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4" name="Shape 574"/>
          <p:cNvSpPr/>
          <p:nvPr/>
        </p:nvSpPr>
        <p:spPr>
          <a:xfrm>
            <a:off x="9982200" y="5028474"/>
            <a:ext cx="279723" cy="128"/>
          </a:xfrm>
          <a:prstGeom prst="line">
            <a:avLst/>
          </a:prstGeom>
          <a:ln w="50800">
            <a:solidFill>
              <a:srgbClr val="FF2600"/>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5" name="Shape 575"/>
          <p:cNvSpPr/>
          <p:nvPr/>
        </p:nvSpPr>
        <p:spPr>
          <a:xfrm>
            <a:off x="8496300" y="3758474"/>
            <a:ext cx="279723" cy="128"/>
          </a:xfrm>
          <a:prstGeom prst="line">
            <a:avLst/>
          </a:prstGeom>
          <a:ln w="50800">
            <a:solidFill>
              <a:srgbClr val="FF2600"/>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6" name="Shape 576"/>
          <p:cNvSpPr/>
          <p:nvPr/>
        </p:nvSpPr>
        <p:spPr>
          <a:xfrm>
            <a:off x="10375900" y="7175500"/>
            <a:ext cx="533400" cy="177800"/>
          </a:xfrm>
          <a:prstGeom prst="line">
            <a:avLst/>
          </a:prstGeom>
          <a:ln w="25400">
            <a:solidFill>
              <a:srgbClr val="824828"/>
            </a:solidFill>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7" name="Shape 577"/>
          <p:cNvSpPr/>
          <p:nvPr/>
        </p:nvSpPr>
        <p:spPr>
          <a:xfrm>
            <a:off x="11925300" y="7404100"/>
            <a:ext cx="533400" cy="177800"/>
          </a:xfrm>
          <a:prstGeom prst="line">
            <a:avLst/>
          </a:prstGeom>
          <a:ln w="25400">
            <a:solidFill>
              <a:srgbClr val="824828"/>
            </a:solidFill>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578" name="Shape 578"/>
          <p:cNvSpPr/>
          <p:nvPr/>
        </p:nvSpPr>
        <p:spPr>
          <a:xfrm>
            <a:off x="11046541" y="7658100"/>
            <a:ext cx="1892301"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900"/>
              </a:lnSpc>
              <a:tabLst>
                <a:tab pos="520700" algn="l"/>
              </a:tabLst>
              <a:defRPr sz="1600" b="1">
                <a:solidFill>
                  <a:srgbClr val="1E1A17"/>
                </a:solidFill>
              </a:defRPr>
            </a:lvl1pPr>
          </a:lstStyle>
          <a:p>
            <a:pPr>
              <a:defRPr>
                <a:solidFill>
                  <a:srgbClr val="483F36"/>
                </a:solidFill>
              </a:defRPr>
            </a:pPr>
            <a:r>
              <a:rPr>
                <a:solidFill>
                  <a:srgbClr val="1E1A17"/>
                </a:solidFill>
              </a:rPr>
              <a:t>Hundreds of thoracic vertebrae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2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2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2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prstGeom prst="rect">
            <a:avLst/>
          </a:prstGeom>
        </p:spPr>
        <p:txBody>
          <a:bodyPr/>
          <a:lstStyle>
            <a:lvl1pPr>
              <a:tabLst>
                <a:tab pos="952500" algn="l"/>
              </a:tabLst>
            </a:lvl1pPr>
          </a:lstStyle>
          <a:p>
            <a:r>
              <a:t>The Genetic Tool Kit</a:t>
            </a:r>
          </a:p>
        </p:txBody>
      </p:sp>
      <p:sp>
        <p:nvSpPr>
          <p:cNvPr id="581" name="Shape 581"/>
          <p:cNvSpPr>
            <a:spLocks noGrp="1"/>
          </p:cNvSpPr>
          <p:nvPr>
            <p:ph type="body" sz="quarter" idx="1"/>
          </p:nvPr>
        </p:nvSpPr>
        <p:spPr>
          <a:xfrm>
            <a:off x="368300" y="1790700"/>
            <a:ext cx="10942787" cy="1844179"/>
          </a:xfrm>
          <a:prstGeom prst="rect">
            <a:avLst/>
          </a:prstGeom>
        </p:spPr>
        <p:txBody>
          <a:bodyPr/>
          <a:lstStyle/>
          <a:p>
            <a:pPr>
              <a:tabLst>
                <a:tab pos="1016000" algn="l"/>
              </a:tabLst>
            </a:pPr>
            <a:r>
              <a:t>The Hox genes are just part of the collection of genes that make up the genetic tool kit for animal development.</a:t>
            </a:r>
          </a:p>
          <a:p>
            <a:pPr>
              <a:tabLst>
                <a:tab pos="1016000" algn="l"/>
              </a:tabLst>
            </a:pPr>
            <a:r>
              <a:t>The genes in the tool kit shape development by affecting how other genes are turned on or off in the course of development.</a:t>
            </a:r>
          </a:p>
        </p:txBody>
      </p:sp>
      <p:pic>
        <p:nvPicPr>
          <p:cNvPr id="582" name="Tool kit.png"/>
          <p:cNvPicPr>
            <a:picLocks noChangeAspect="1"/>
          </p:cNvPicPr>
          <p:nvPr/>
        </p:nvPicPr>
        <p:blipFill>
          <a:blip r:embed="rId2">
            <a:extLst/>
          </a:blip>
          <a:stretch>
            <a:fillRect/>
          </a:stretch>
        </p:blipFill>
        <p:spPr>
          <a:xfrm>
            <a:off x="8369300" y="3949700"/>
            <a:ext cx="2882900" cy="1606188"/>
          </a:xfrm>
          <a:prstGeom prst="rect">
            <a:avLst/>
          </a:prstGeom>
          <a:ln w="12700">
            <a:miter lim="400000"/>
          </a:ln>
        </p:spPr>
      </p:pic>
      <p:grpSp>
        <p:nvGrpSpPr>
          <p:cNvPr id="587" name="Group 587"/>
          <p:cNvGrpSpPr/>
          <p:nvPr/>
        </p:nvGrpSpPr>
        <p:grpSpPr>
          <a:xfrm>
            <a:off x="6934200" y="5168900"/>
            <a:ext cx="5270496" cy="3771898"/>
            <a:chOff x="0" y="0"/>
            <a:chExt cx="5270495" cy="3771898"/>
          </a:xfrm>
        </p:grpSpPr>
        <p:graphicFrame>
          <p:nvGraphicFramePr>
            <p:cNvPr id="583" name="Table 583"/>
            <p:cNvGraphicFramePr/>
            <p:nvPr/>
          </p:nvGraphicFramePr>
          <p:xfrm>
            <a:off x="0" y="736600"/>
            <a:ext cx="5270495" cy="3035298"/>
          </p:xfrm>
          <a:graphic>
            <a:graphicData uri="http://schemas.openxmlformats.org/drawingml/2006/table">
              <a:tbl>
                <a:tblPr>
                  <a:tableStyleId>{8F44A2F1-9E1F-4B54-A3A2-5F16C0AD49E2}</a:tableStyleId>
                </a:tblPr>
                <a:tblGrid>
                  <a:gridCol w="1327581"/>
                  <a:gridCol w="404153"/>
                  <a:gridCol w="963255"/>
                  <a:gridCol w="1009417"/>
                  <a:gridCol w="238509"/>
                  <a:gridCol w="1327581"/>
                </a:tblGrid>
                <a:tr h="1011766">
                  <a:tc gridSpan="2">
                    <a:txBody>
                      <a:bodyPr/>
                      <a:lstStyle/>
                      <a:p>
                        <a:pPr marL="0" algn="ctr" defTabSz="914400">
                          <a:lnSpc>
                            <a:spcPts val="2100"/>
                          </a:lnSpc>
                          <a:tabLst>
                            <a:tab pos="520700" algn="l"/>
                          </a:tabLst>
                          <a:defRPr>
                            <a:solidFill>
                              <a:srgbClr val="000000"/>
                            </a:solidFill>
                            <a:latin typeface="+mn-lt"/>
                            <a:ea typeface="+mn-ea"/>
                            <a:cs typeface="+mn-cs"/>
                          </a:defRPr>
                        </a:pPr>
                        <a:r>
                          <a:rPr i="1"/>
                          <a:t>Hox</a:t>
                        </a:r>
                        <a:r>
                          <a:t> proteins</a:t>
                        </a:r>
                      </a:p>
                    </a:txBody>
                    <a:tcPr marL="0" marR="0" marT="0" marB="0" anchor="ctr" horzOverflow="overflow">
                      <a:solidFill>
                        <a:srgbClr val="FFFB00">
                          <a:alpha val="75000"/>
                        </a:srgbClr>
                      </a:solidFill>
                    </a:tcPr>
                  </a:tc>
                  <a:tc hMerge="1">
                    <a:txBody>
                      <a:bodyPr/>
                      <a:lstStyle/>
                      <a:p>
                        <a:endParaRPr lang="en-US"/>
                      </a:p>
                    </a:txBody>
                    <a:tcPr/>
                  </a:tc>
                  <a:tc gridSpan="2">
                    <a:txBody>
                      <a:bodyPr/>
                      <a:lstStyle/>
                      <a:p>
                        <a:pPr marL="0" algn="ctr" defTabSz="914400">
                          <a:lnSpc>
                            <a:spcPts val="2100"/>
                          </a:lnSpc>
                          <a:tabLst>
                            <a:tab pos="520700" algn="l"/>
                          </a:tabLst>
                          <a:defRPr>
                            <a:solidFill>
                              <a:srgbClr val="000000"/>
                            </a:solidFill>
                          </a:defRPr>
                        </a:pPr>
                        <a:r>
                          <a:rPr>
                            <a:latin typeface="+mn-lt"/>
                            <a:ea typeface="+mn-ea"/>
                            <a:cs typeface="+mn-cs"/>
                          </a:rPr>
                          <a:t>Master body-building genes</a:t>
                        </a:r>
                      </a:p>
                    </a:txBody>
                    <a:tcPr marL="0" marR="0" marT="0" marB="0" anchor="ctr" horzOverflow="overflow">
                      <a:solidFill>
                        <a:srgbClr val="FFFC79"/>
                      </a:solidFill>
                    </a:tcPr>
                  </a:tc>
                  <a:tc hMerge="1">
                    <a:txBody>
                      <a:bodyPr/>
                      <a:lstStyle/>
                      <a:p>
                        <a:endParaRPr lang="en-US"/>
                      </a:p>
                    </a:txBody>
                    <a:tcPr/>
                  </a:tc>
                  <a:tc gridSpan="2">
                    <a:txBody>
                      <a:bodyPr/>
                      <a:lstStyle/>
                      <a:p>
                        <a:pPr marL="0" algn="ctr" defTabSz="914400">
                          <a:lnSpc>
                            <a:spcPts val="2100"/>
                          </a:lnSpc>
                          <a:tabLst>
                            <a:tab pos="520700" algn="l"/>
                          </a:tabLst>
                          <a:defRPr>
                            <a:solidFill>
                              <a:srgbClr val="000000"/>
                            </a:solidFill>
                          </a:defRPr>
                        </a:pPr>
                        <a:r>
                          <a:rPr>
                            <a:latin typeface="+mn-lt"/>
                            <a:ea typeface="+mn-ea"/>
                            <a:cs typeface="+mn-cs"/>
                          </a:rPr>
                          <a:t>Cell type regulators</a:t>
                        </a:r>
                      </a:p>
                    </a:txBody>
                    <a:tcPr marL="0" marR="0" marT="0" marB="0" anchor="ctr" horzOverflow="overflow">
                      <a:solidFill>
                        <a:srgbClr val="FFFC79">
                          <a:alpha val="49000"/>
                        </a:srgbClr>
                      </a:solidFill>
                    </a:tcPr>
                  </a:tc>
                  <a:tc hMerge="1">
                    <a:txBody>
                      <a:bodyPr/>
                      <a:lstStyle/>
                      <a:p>
                        <a:endParaRPr lang="en-US"/>
                      </a:p>
                    </a:txBody>
                    <a:tcPr/>
                  </a:tc>
                </a:tr>
                <a:tr h="1011766">
                  <a:tc gridSpan="6">
                    <a:txBody>
                      <a:bodyPr/>
                      <a:lstStyle/>
                      <a:p>
                        <a:pPr marL="0" algn="ctr" defTabSz="914400">
                          <a:lnSpc>
                            <a:spcPts val="2100"/>
                          </a:lnSpc>
                          <a:tabLst>
                            <a:tab pos="520700" algn="l"/>
                          </a:tabLst>
                          <a:defRPr>
                            <a:solidFill>
                              <a:srgbClr val="000000"/>
                            </a:solidFill>
                          </a:defRPr>
                        </a:pPr>
                        <a:r>
                          <a:rPr>
                            <a:latin typeface="+mn-lt"/>
                            <a:ea typeface="+mn-ea"/>
                            <a:cs typeface="+mn-cs"/>
                          </a:rPr>
                          <a:t>Other DNA binding proteins</a:t>
                        </a:r>
                      </a:p>
                    </a:txBody>
                    <a:tcPr marL="0" marR="0" marT="0" marB="0" anchor="ctr" horzOverflow="overflow">
                      <a:solidFill>
                        <a:srgbClr val="942193">
                          <a:alpha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011766">
                  <a:tc>
                    <a:txBody>
                      <a:bodyPr/>
                      <a:lstStyle/>
                      <a:p>
                        <a:pPr marL="0" algn="ctr" defTabSz="914400">
                          <a:lnSpc>
                            <a:spcPts val="1900"/>
                          </a:lnSpc>
                          <a:tabLst>
                            <a:tab pos="520700" algn="l"/>
                          </a:tabLst>
                          <a:defRPr>
                            <a:solidFill>
                              <a:srgbClr val="000000"/>
                            </a:solidFill>
                          </a:defRPr>
                        </a:pPr>
                        <a:r>
                          <a:rPr sz="1600">
                            <a:latin typeface="+mn-lt"/>
                            <a:ea typeface="+mn-ea"/>
                            <a:cs typeface="+mn-cs"/>
                          </a:rPr>
                          <a:t>Signalling proteins</a:t>
                        </a:r>
                      </a:p>
                    </a:txBody>
                    <a:tcPr marL="0" marR="0" marT="0" marB="0" anchor="ctr" horzOverflow="overflow">
                      <a:solidFill>
                        <a:srgbClr val="0096FF">
                          <a:alpha val="50000"/>
                        </a:srgbClr>
                      </a:solidFill>
                    </a:tcPr>
                  </a:tc>
                  <a:tc gridSpan="2">
                    <a:txBody>
                      <a:bodyPr/>
                      <a:lstStyle/>
                      <a:p>
                        <a:pPr marL="0" algn="ctr" defTabSz="914400">
                          <a:lnSpc>
                            <a:spcPts val="1900"/>
                          </a:lnSpc>
                          <a:tabLst>
                            <a:tab pos="520700" algn="l"/>
                          </a:tabLst>
                          <a:defRPr>
                            <a:solidFill>
                              <a:srgbClr val="000000"/>
                            </a:solidFill>
                          </a:defRPr>
                        </a:pPr>
                        <a:r>
                          <a:rPr sz="1600">
                            <a:latin typeface="+mn-lt"/>
                            <a:ea typeface="+mn-ea"/>
                            <a:cs typeface="+mn-cs"/>
                          </a:rPr>
                          <a:t>Cellular receptors</a:t>
                        </a:r>
                      </a:p>
                    </a:txBody>
                    <a:tcPr marL="0" marR="0" marT="0" marB="0" anchor="ctr" horzOverflow="overflow">
                      <a:solidFill>
                        <a:srgbClr val="0096FF">
                          <a:alpha val="50000"/>
                        </a:srgbClr>
                      </a:solidFill>
                    </a:tcPr>
                  </a:tc>
                  <a:tc hMerge="1">
                    <a:txBody>
                      <a:bodyPr/>
                      <a:lstStyle/>
                      <a:p>
                        <a:endParaRPr lang="en-US"/>
                      </a:p>
                    </a:txBody>
                    <a:tcPr/>
                  </a:tc>
                  <a:tc gridSpan="2">
                    <a:txBody>
                      <a:bodyPr/>
                      <a:lstStyle/>
                      <a:p>
                        <a:pPr marL="0" algn="ctr" defTabSz="914400">
                          <a:lnSpc>
                            <a:spcPts val="1900"/>
                          </a:lnSpc>
                          <a:tabLst>
                            <a:tab pos="520700" algn="l"/>
                          </a:tabLst>
                          <a:defRPr>
                            <a:solidFill>
                              <a:srgbClr val="000000"/>
                            </a:solidFill>
                          </a:defRPr>
                        </a:pPr>
                        <a:r>
                          <a:rPr sz="1600">
                            <a:latin typeface="+mn-lt"/>
                            <a:ea typeface="+mn-ea"/>
                            <a:cs typeface="+mn-cs"/>
                          </a:rPr>
                          <a:t>Hormones</a:t>
                        </a:r>
                      </a:p>
                    </a:txBody>
                    <a:tcPr marL="0" marR="0" marT="0" marB="0" anchor="ctr" horzOverflow="overflow">
                      <a:solidFill>
                        <a:srgbClr val="0096FF">
                          <a:alpha val="50000"/>
                        </a:srgbClr>
                      </a:solidFill>
                    </a:tcPr>
                  </a:tc>
                  <a:tc hMerge="1">
                    <a:txBody>
                      <a:bodyPr/>
                      <a:lstStyle/>
                      <a:p>
                        <a:endParaRPr lang="en-US"/>
                      </a:p>
                    </a:txBody>
                    <a:tcPr/>
                  </a:tc>
                  <a:tc>
                    <a:txBody>
                      <a:bodyPr/>
                      <a:lstStyle/>
                      <a:p>
                        <a:pPr marL="0" algn="ctr" defTabSz="914400">
                          <a:lnSpc>
                            <a:spcPts val="1900"/>
                          </a:lnSpc>
                          <a:tabLst>
                            <a:tab pos="520700" algn="l"/>
                          </a:tabLst>
                          <a:defRPr>
                            <a:solidFill>
                              <a:srgbClr val="000000"/>
                            </a:solidFill>
                          </a:defRPr>
                        </a:pPr>
                        <a:r>
                          <a:rPr sz="1600">
                            <a:latin typeface="+mn-lt"/>
                            <a:ea typeface="+mn-ea"/>
                            <a:cs typeface="+mn-cs"/>
                          </a:rPr>
                          <a:t>Coloration proteins</a:t>
                        </a:r>
                      </a:p>
                    </a:txBody>
                    <a:tcPr marL="0" marR="0" marT="0" marB="0" anchor="ctr" horzOverflow="overflow">
                      <a:solidFill>
                        <a:srgbClr val="0096FF">
                          <a:alpha val="50000"/>
                        </a:srgbClr>
                      </a:solidFill>
                    </a:tcPr>
                  </a:tc>
                </a:tr>
              </a:tbl>
            </a:graphicData>
          </a:graphic>
        </p:graphicFrame>
        <p:sp>
          <p:nvSpPr>
            <p:cNvPr id="584" name="Shape 584"/>
            <p:cNvSpPr/>
            <p:nvPr/>
          </p:nvSpPr>
          <p:spPr>
            <a:xfrm flipH="1">
              <a:off x="38100" y="0"/>
              <a:ext cx="1524000" cy="723901"/>
            </a:xfrm>
            <a:prstGeom prst="line">
              <a:avLst/>
            </a:prstGeom>
            <a:noFill/>
            <a:ln w="50800" cap="flat">
              <a:solidFill>
                <a:srgbClr val="FF2600"/>
              </a:solidFill>
              <a:prstDash val="sysDot"/>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85" name="Shape 585"/>
            <p:cNvSpPr/>
            <p:nvPr/>
          </p:nvSpPr>
          <p:spPr>
            <a:xfrm>
              <a:off x="4102100" y="127000"/>
              <a:ext cx="1130300" cy="596900"/>
            </a:xfrm>
            <a:prstGeom prst="line">
              <a:avLst/>
            </a:prstGeom>
            <a:noFill/>
            <a:ln w="50800" cap="flat">
              <a:solidFill>
                <a:srgbClr val="FF2600"/>
              </a:solidFill>
              <a:prstDash val="sysDot"/>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86" name="Shape 586"/>
            <p:cNvSpPr/>
            <p:nvPr/>
          </p:nvSpPr>
          <p:spPr>
            <a:xfrm>
              <a:off x="1752910" y="304800"/>
              <a:ext cx="193146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0" algn="ctr">
                <a:lnSpc>
                  <a:spcPts val="2100"/>
                </a:lnSpc>
                <a:tabLst>
                  <a:tab pos="520700" algn="l"/>
                </a:tabLst>
                <a:defRPr>
                  <a:solidFill>
                    <a:srgbClr val="000000"/>
                  </a:solidFill>
                </a:defRPr>
              </a:lvl1pPr>
            </a:lstStyle>
            <a:p>
              <a:pPr defTabSz="914400"/>
              <a:r>
                <a:t>The genetic tool kit</a:t>
              </a:r>
            </a:p>
          </p:txBody>
        </p:sp>
      </p:grpSp>
      <p:sp>
        <p:nvSpPr>
          <p:cNvPr id="588" name="Shape 588"/>
          <p:cNvSpPr/>
          <p:nvPr/>
        </p:nvSpPr>
        <p:spPr>
          <a:xfrm>
            <a:off x="330200" y="3670300"/>
            <a:ext cx="6363693" cy="51499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60000" indent="-360000">
              <a:spcBef>
                <a:spcPts val="2000"/>
              </a:spcBef>
              <a:buClr>
                <a:srgbClr val="006994"/>
              </a:buClr>
              <a:buSzPct val="150000"/>
              <a:buFont typeface="Lucida Grande"/>
              <a:buChar char="‣"/>
              <a:tabLst>
                <a:tab pos="1016000" algn="l"/>
              </a:tabLst>
              <a:defRPr sz="2400">
                <a:solidFill>
                  <a:srgbClr val="000000"/>
                </a:solidFill>
              </a:defRPr>
            </a:pPr>
            <a:r>
              <a:t>A large part of the tool kit comprises transcription factors; proteins that bind to DNA and act as genetic switches to turn gene transcription on or off.</a:t>
            </a:r>
          </a:p>
          <a:p>
            <a:pPr marL="360000" indent="-360000">
              <a:spcBef>
                <a:spcPts val="2000"/>
              </a:spcBef>
              <a:buClr>
                <a:srgbClr val="006994"/>
              </a:buClr>
              <a:buSzPct val="150000"/>
              <a:buFont typeface="Lucida Grande"/>
              <a:buChar char="‣"/>
              <a:tabLst>
                <a:tab pos="1016000" algn="l"/>
              </a:tabLst>
              <a:defRPr sz="2400">
                <a:solidFill>
                  <a:srgbClr val="000000"/>
                </a:solidFill>
              </a:defRPr>
            </a:pPr>
            <a:r>
              <a:t>Others are signalling proteins which bind </a:t>
            </a:r>
            <a:br/>
            <a:r>
              <a:t>to receptors and trigger a cascade of events, including:</a:t>
            </a:r>
          </a:p>
          <a:p>
            <a:pPr marL="705600" lvl="1" indent="-345600">
              <a:spcBef>
                <a:spcPts val="2000"/>
              </a:spcBef>
              <a:buClr>
                <a:srgbClr val="000000"/>
              </a:buClr>
              <a:buSzPct val="100000"/>
              <a:buFont typeface="Lucida Grande"/>
              <a:buChar char="•"/>
              <a:tabLst>
                <a:tab pos="1016000" algn="l"/>
              </a:tabLst>
              <a:defRPr sz="2400">
                <a:solidFill>
                  <a:srgbClr val="000000"/>
                </a:solidFill>
              </a:defRPr>
            </a:pPr>
            <a:r>
              <a:t>changes in cell shape</a:t>
            </a:r>
          </a:p>
          <a:p>
            <a:pPr marL="705600" lvl="1" indent="-345600">
              <a:spcBef>
                <a:spcPts val="2000"/>
              </a:spcBef>
              <a:buClr>
                <a:srgbClr val="000000"/>
              </a:buClr>
              <a:buSzPct val="100000"/>
              <a:buFont typeface="Lucida Grande"/>
              <a:buChar char="•"/>
              <a:tabLst>
                <a:tab pos="1016000" algn="l"/>
              </a:tabLst>
              <a:defRPr sz="2400">
                <a:solidFill>
                  <a:srgbClr val="000000"/>
                </a:solidFill>
              </a:defRPr>
            </a:pPr>
            <a:r>
              <a:t>migration</a:t>
            </a:r>
          </a:p>
          <a:p>
            <a:pPr marL="705600" lvl="1" indent="-345600">
              <a:spcBef>
                <a:spcPts val="2000"/>
              </a:spcBef>
              <a:buClr>
                <a:srgbClr val="000000"/>
              </a:buClr>
              <a:buSzPct val="100000"/>
              <a:buFont typeface="Lucida Grande"/>
              <a:buChar char="•"/>
              <a:tabLst>
                <a:tab pos="1016000" algn="l"/>
              </a:tabLst>
              <a:defRPr sz="2400">
                <a:solidFill>
                  <a:srgbClr val="000000"/>
                </a:solidFill>
              </a:defRPr>
            </a:pPr>
            <a:r>
              <a:t>the beginning or end of cell multiplication</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5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81">
                                            <p:bg/>
                                          </p:spTgt>
                                        </p:tgtEl>
                                        <p:attrNameLst>
                                          <p:attrName>style.visibility</p:attrName>
                                        </p:attrNameLst>
                                      </p:cBhvr>
                                      <p:to>
                                        <p:strVal val="visible"/>
                                      </p:to>
                                    </p:set>
                                  </p:childTnLst>
                                </p:cTn>
                              </p:par>
                              <p:par>
                                <p:cTn id="15" presetID="1" presetClass="entr" presetSubtype="0" fill="hold" grpId="3" nodeType="withEffect">
                                  <p:stCondLst>
                                    <p:cond delay="0"/>
                                  </p:stCondLst>
                                  <p:iterate>
                                    <p:tmAbs val="0"/>
                                  </p:iterate>
                                  <p:childTnLst>
                                    <p:set>
                                      <p:cBhvr>
                                        <p:cTn id="16" fill="hold"/>
                                        <p:tgtEl>
                                          <p:spTgt spid="58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58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588">
                                            <p:bg/>
                                          </p:spTgt>
                                        </p:tgtEl>
                                        <p:attrNameLst>
                                          <p:attrName>style.visibility</p:attrName>
                                        </p:attrNameLst>
                                      </p:cBhvr>
                                      <p:to>
                                        <p:strVal val="visible"/>
                                      </p:to>
                                    </p:set>
                                  </p:childTnLst>
                                </p:cTn>
                              </p:par>
                              <p:par>
                                <p:cTn id="25" presetID="1" presetClass="entr" presetSubtype="0" fill="hold" grpId="4" nodeType="withEffect">
                                  <p:stCondLst>
                                    <p:cond delay="0"/>
                                  </p:stCondLst>
                                  <p:iterate>
                                    <p:tmAbs val="0"/>
                                  </p:iterate>
                                  <p:childTnLst>
                                    <p:set>
                                      <p:cBhvr>
                                        <p:cTn id="26" fill="hold"/>
                                        <p:tgtEl>
                                          <p:spTgt spid="5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4" nodeType="clickEffect">
                                  <p:stCondLst>
                                    <p:cond delay="0"/>
                                  </p:stCondLst>
                                  <p:iterate>
                                    <p:tmAbs val="0"/>
                                  </p:iterate>
                                  <p:childTnLst>
                                    <p:set>
                                      <p:cBhvr>
                                        <p:cTn id="30" fill="hold"/>
                                        <p:tgtEl>
                                          <p:spTgt spid="5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4" nodeType="clickEffect">
                                  <p:stCondLst>
                                    <p:cond delay="0"/>
                                  </p:stCondLst>
                                  <p:iterate>
                                    <p:tmAbs val="0"/>
                                  </p:iterate>
                                  <p:childTnLst>
                                    <p:set>
                                      <p:cBhvr>
                                        <p:cTn id="34" fill="hold"/>
                                        <p:tgtEl>
                                          <p:spTgt spid="5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4" nodeType="clickEffect">
                                  <p:stCondLst>
                                    <p:cond delay="0"/>
                                  </p:stCondLst>
                                  <p:iterate>
                                    <p:tmAbs val="0"/>
                                  </p:iterate>
                                  <p:childTnLst>
                                    <p:set>
                                      <p:cBhvr>
                                        <p:cTn id="38" fill="hold"/>
                                        <p:tgtEl>
                                          <p:spTgt spid="58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4" nodeType="clickEffect">
                                  <p:stCondLst>
                                    <p:cond delay="0"/>
                                  </p:stCondLst>
                                  <p:iterate>
                                    <p:tmAbs val="0"/>
                                  </p:iterate>
                                  <p:childTnLst>
                                    <p:set>
                                      <p:cBhvr>
                                        <p:cTn id="42" fill="hold"/>
                                        <p:tgtEl>
                                          <p:spTgt spid="5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 grpId="3" build="p" bldLvl="5" animBg="1" advAuto="0"/>
      <p:bldP spid="582" grpId="1" animBg="1" advAuto="0"/>
      <p:bldP spid="587" grpId="2" animBg="1" advAuto="0"/>
      <p:bldP spid="588" grpId="4"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p:cNvSpPr>
          <p:nvPr>
            <p:ph type="title"/>
          </p:nvPr>
        </p:nvSpPr>
        <p:spPr>
          <a:prstGeom prst="rect">
            <a:avLst/>
          </a:prstGeom>
        </p:spPr>
        <p:txBody>
          <a:bodyPr/>
          <a:lstStyle>
            <a:lvl1pPr>
              <a:tabLst>
                <a:tab pos="952500" algn="l"/>
              </a:tabLst>
            </a:lvl1pPr>
          </a:lstStyle>
          <a:p>
            <a:r>
              <a:t>Genetic Switches</a:t>
            </a:r>
          </a:p>
        </p:txBody>
      </p:sp>
      <p:sp>
        <p:nvSpPr>
          <p:cNvPr id="591" name="Shape 591"/>
          <p:cNvSpPr>
            <a:spLocks noGrp="1"/>
          </p:cNvSpPr>
          <p:nvPr>
            <p:ph type="body" sz="half" idx="1"/>
          </p:nvPr>
        </p:nvSpPr>
        <p:spPr>
          <a:xfrm>
            <a:off x="368300" y="1790700"/>
            <a:ext cx="12366774" cy="3309988"/>
          </a:xfrm>
          <a:prstGeom prst="rect">
            <a:avLst/>
          </a:prstGeom>
        </p:spPr>
        <p:txBody>
          <a:bodyPr/>
          <a:lstStyle/>
          <a:p>
            <a:pPr>
              <a:tabLst>
                <a:tab pos="1016000" algn="l"/>
              </a:tabLst>
            </a:pPr>
            <a:r>
              <a:t>The distribution of genes in the tool kit tells us that it is ancient and was in place before the evolution of most types of animals.</a:t>
            </a:r>
          </a:p>
          <a:p>
            <a:pPr>
              <a:tabLst>
                <a:tab pos="1016000" algn="l"/>
              </a:tabLst>
            </a:pPr>
            <a:r>
              <a:t>Animals share a common tool kit, so how do differences in form arise?</a:t>
            </a:r>
          </a:p>
          <a:p>
            <a:pPr>
              <a:tabLst>
                <a:tab pos="1016000" algn="l"/>
              </a:tabLst>
            </a:pPr>
            <a:r>
              <a:t>Genetic switches (transcription factors) control zones of gene expression </a:t>
            </a:r>
            <a:br/>
            <a:r>
              <a:t>during development.</a:t>
            </a:r>
          </a:p>
          <a:p>
            <a:pPr>
              <a:tabLst>
                <a:tab pos="1016000" algn="l"/>
              </a:tabLst>
            </a:pPr>
            <a:r>
              <a:t>Changes in the DNA sequence of a switch can change the zone of gene expression without disrupting the function of the tool kit protein itself.</a:t>
            </a:r>
          </a:p>
        </p:txBody>
      </p:sp>
      <p:pic>
        <p:nvPicPr>
          <p:cNvPr id="592" name="Butterfly buckeye wing.png"/>
          <p:cNvPicPr>
            <a:picLocks noChangeAspect="1"/>
          </p:cNvPicPr>
          <p:nvPr/>
        </p:nvPicPr>
        <p:blipFill>
          <a:blip r:embed="rId2">
            <a:extLst/>
          </a:blip>
          <a:stretch>
            <a:fillRect/>
          </a:stretch>
        </p:blipFill>
        <p:spPr>
          <a:xfrm>
            <a:off x="5257800" y="4991100"/>
            <a:ext cx="2751591" cy="3556000"/>
          </a:xfrm>
          <a:prstGeom prst="rect">
            <a:avLst/>
          </a:prstGeom>
          <a:ln w="12700">
            <a:miter lim="400000"/>
          </a:ln>
        </p:spPr>
      </p:pic>
      <p:pic>
        <p:nvPicPr>
          <p:cNvPr id="593" name="Butterfly Taenaris wing.png"/>
          <p:cNvPicPr>
            <a:picLocks noChangeAspect="1"/>
          </p:cNvPicPr>
          <p:nvPr/>
        </p:nvPicPr>
        <p:blipFill>
          <a:blip r:embed="rId3">
            <a:extLst/>
          </a:blip>
          <a:stretch>
            <a:fillRect/>
          </a:stretch>
        </p:blipFill>
        <p:spPr>
          <a:xfrm>
            <a:off x="9017000" y="4991100"/>
            <a:ext cx="3118788" cy="3556000"/>
          </a:xfrm>
          <a:prstGeom prst="rect">
            <a:avLst/>
          </a:prstGeom>
          <a:ln w="12700">
            <a:miter lim="400000"/>
          </a:ln>
        </p:spPr>
      </p:pic>
      <p:sp>
        <p:nvSpPr>
          <p:cNvPr id="594" name="Shape 594"/>
          <p:cNvSpPr/>
          <p:nvPr/>
        </p:nvSpPr>
        <p:spPr>
          <a:xfrm>
            <a:off x="2397841" y="8902700"/>
            <a:ext cx="77470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The wing spots in butterflies represent different degrees of a basic pattern: from virtually all eyespot elements expressed to very few.</a:t>
            </a:r>
          </a:p>
        </p:txBody>
      </p:sp>
      <p:sp>
        <p:nvSpPr>
          <p:cNvPr id="595" name="Shape 595"/>
          <p:cNvSpPr/>
          <p:nvPr/>
        </p:nvSpPr>
        <p:spPr>
          <a:xfrm>
            <a:off x="5014041" y="8064500"/>
            <a:ext cx="11176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defRPr i="1">
                <a:solidFill>
                  <a:srgbClr val="942193"/>
                </a:solidFill>
              </a:defRPr>
            </a:pPr>
            <a:r>
              <a:rPr>
                <a:solidFill>
                  <a:srgbClr val="000000"/>
                </a:solidFill>
              </a:rPr>
              <a:t>Junonia</a:t>
            </a:r>
          </a:p>
          <a:p>
            <a:pPr algn="ctr">
              <a:lnSpc>
                <a:spcPts val="2100"/>
              </a:lnSpc>
              <a:tabLst>
                <a:tab pos="520700" algn="l"/>
              </a:tabLst>
              <a:defRPr i="1">
                <a:solidFill>
                  <a:srgbClr val="942193"/>
                </a:solidFill>
              </a:defRPr>
            </a:pPr>
            <a:r>
              <a:rPr>
                <a:solidFill>
                  <a:srgbClr val="000000"/>
                </a:solidFill>
              </a:rPr>
              <a:t>coenia</a:t>
            </a:r>
          </a:p>
        </p:txBody>
      </p:sp>
      <p:sp>
        <p:nvSpPr>
          <p:cNvPr id="596" name="Shape 596"/>
          <p:cNvSpPr/>
          <p:nvPr/>
        </p:nvSpPr>
        <p:spPr>
          <a:xfrm>
            <a:off x="8341441" y="8064500"/>
            <a:ext cx="12573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i="1">
                <a:solidFill>
                  <a:srgbClr val="000000"/>
                </a:solidFill>
              </a:defRPr>
            </a:lvl1pPr>
          </a:lstStyle>
          <a:p>
            <a:r>
              <a:t>Taenaris macrops</a:t>
            </a:r>
          </a:p>
        </p:txBody>
      </p:sp>
      <p:sp>
        <p:nvSpPr>
          <p:cNvPr id="597" name="Shape 597"/>
          <p:cNvSpPr/>
          <p:nvPr/>
        </p:nvSpPr>
        <p:spPr>
          <a:xfrm>
            <a:off x="734141" y="8064500"/>
            <a:ext cx="18288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i="1">
                <a:solidFill>
                  <a:srgbClr val="000000"/>
                </a:solidFill>
              </a:defRPr>
            </a:lvl1pPr>
          </a:lstStyle>
          <a:p>
            <a:r>
              <a:t>Stichophthalma camadeva</a:t>
            </a:r>
          </a:p>
        </p:txBody>
      </p:sp>
      <p:pic>
        <p:nvPicPr>
          <p:cNvPr id="598" name="Butterfly Stichophthalma wing.png"/>
          <p:cNvPicPr>
            <a:picLocks noChangeAspect="1"/>
          </p:cNvPicPr>
          <p:nvPr/>
        </p:nvPicPr>
        <p:blipFill>
          <a:blip r:embed="rId4">
            <a:extLst/>
          </a:blip>
          <a:stretch>
            <a:fillRect/>
          </a:stretch>
        </p:blipFill>
        <p:spPr>
          <a:xfrm>
            <a:off x="2286000" y="4987158"/>
            <a:ext cx="2133600" cy="362344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9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9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p:cNvSpPr>
          <p:nvPr>
            <p:ph type="title"/>
          </p:nvPr>
        </p:nvSpPr>
        <p:spPr>
          <a:prstGeom prst="rect">
            <a:avLst/>
          </a:prstGeom>
        </p:spPr>
        <p:txBody>
          <a:bodyPr/>
          <a:lstStyle>
            <a:lvl1pPr>
              <a:tabLst>
                <a:tab pos="952500" algn="l"/>
              </a:tabLst>
            </a:lvl1pPr>
          </a:lstStyle>
          <a:p>
            <a:r>
              <a:t>Same Gene-New Tricks</a:t>
            </a:r>
          </a:p>
        </p:txBody>
      </p:sp>
      <p:sp>
        <p:nvSpPr>
          <p:cNvPr id="601" name="Shape 601"/>
          <p:cNvSpPr>
            <a:spLocks noGrp="1"/>
          </p:cNvSpPr>
          <p:nvPr>
            <p:ph type="body" sz="half" idx="1"/>
          </p:nvPr>
        </p:nvSpPr>
        <p:spPr>
          <a:xfrm>
            <a:off x="368300" y="1790700"/>
            <a:ext cx="11695460" cy="3432771"/>
          </a:xfrm>
          <a:prstGeom prst="rect">
            <a:avLst/>
          </a:prstGeom>
        </p:spPr>
        <p:txBody>
          <a:bodyPr/>
          <a:lstStyle/>
          <a:p>
            <a:pPr>
              <a:tabLst>
                <a:tab pos="1016000" algn="l"/>
              </a:tabLst>
            </a:pPr>
            <a:r>
              <a:t>Example: Switches in the Distal-less gene control expression in the embryo, larval legs, and wing in flies and butterflies, but…</a:t>
            </a:r>
          </a:p>
          <a:p>
            <a:pPr lvl="1">
              <a:tabLst>
                <a:tab pos="1485900" algn="l"/>
              </a:tabLst>
            </a:pPr>
            <a:r>
              <a:t>butterflies also evolved an extra switch to control expression in eyespots.</a:t>
            </a:r>
          </a:p>
          <a:p>
            <a:pPr>
              <a:tabLst>
                <a:tab pos="1016000" algn="l"/>
              </a:tabLst>
            </a:pPr>
            <a:r>
              <a:t>The action of a tool kit protein depends on context: where particular cells are located when it is switched on.</a:t>
            </a:r>
          </a:p>
          <a:p>
            <a:pPr>
              <a:tabLst>
                <a:tab pos="1016000" algn="l"/>
              </a:tabLst>
            </a:pPr>
            <a:r>
              <a:t>Once the Distal-less spots evolved, changes in Distal-less expression  (through changes in the switch) produced more or fewer spots.</a:t>
            </a:r>
          </a:p>
        </p:txBody>
      </p:sp>
      <p:pic>
        <p:nvPicPr>
          <p:cNvPr id="602" name="Distal-less1 wing.png"/>
          <p:cNvPicPr>
            <a:picLocks noChangeAspect="1"/>
          </p:cNvPicPr>
          <p:nvPr/>
        </p:nvPicPr>
        <p:blipFill>
          <a:blip r:embed="rId2">
            <a:extLst/>
          </a:blip>
          <a:stretch>
            <a:fillRect/>
          </a:stretch>
        </p:blipFill>
        <p:spPr>
          <a:xfrm rot="19090790">
            <a:off x="6633033" y="7133618"/>
            <a:ext cx="3017317" cy="2540001"/>
          </a:xfrm>
          <a:prstGeom prst="rect">
            <a:avLst/>
          </a:prstGeom>
          <a:ln w="12700">
            <a:miter lim="400000"/>
          </a:ln>
        </p:spPr>
      </p:pic>
      <p:pic>
        <p:nvPicPr>
          <p:cNvPr id="603" name="Distal-less3 wing.png"/>
          <p:cNvPicPr>
            <a:picLocks noChangeAspect="1"/>
          </p:cNvPicPr>
          <p:nvPr/>
        </p:nvPicPr>
        <p:blipFill>
          <a:blip r:embed="rId3">
            <a:extLst/>
          </a:blip>
          <a:stretch>
            <a:fillRect/>
          </a:stretch>
        </p:blipFill>
        <p:spPr>
          <a:xfrm rot="19941242">
            <a:off x="4336730" y="7013062"/>
            <a:ext cx="2464853" cy="2540001"/>
          </a:xfrm>
          <a:prstGeom prst="rect">
            <a:avLst/>
          </a:prstGeom>
          <a:ln w="12700">
            <a:miter lim="400000"/>
          </a:ln>
        </p:spPr>
      </p:pic>
      <p:pic>
        <p:nvPicPr>
          <p:cNvPr id="604" name="Butterfly buckeye wing half.png"/>
          <p:cNvPicPr>
            <a:picLocks noChangeAspect="1"/>
          </p:cNvPicPr>
          <p:nvPr/>
        </p:nvPicPr>
        <p:blipFill>
          <a:blip r:embed="rId4">
            <a:extLst/>
          </a:blip>
          <a:stretch>
            <a:fillRect/>
          </a:stretch>
        </p:blipFill>
        <p:spPr>
          <a:xfrm>
            <a:off x="1244600" y="7137400"/>
            <a:ext cx="3020947" cy="2540000"/>
          </a:xfrm>
          <a:prstGeom prst="rect">
            <a:avLst/>
          </a:prstGeom>
          <a:ln w="12700">
            <a:miter lim="400000"/>
          </a:ln>
        </p:spPr>
      </p:pic>
      <p:sp>
        <p:nvSpPr>
          <p:cNvPr id="605" name="Shape 605"/>
          <p:cNvSpPr/>
          <p:nvPr/>
        </p:nvSpPr>
        <p:spPr>
          <a:xfrm>
            <a:off x="1853561" y="5715000"/>
            <a:ext cx="1448662" cy="128"/>
          </a:xfrm>
          <a:prstGeom prst="line">
            <a:avLst/>
          </a:prstGeom>
          <a:ln w="76200">
            <a:solidFill>
              <a:srgbClr val="824828"/>
            </a:solidFill>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06" name="Shape 606"/>
          <p:cNvSpPr/>
          <p:nvPr/>
        </p:nvSpPr>
        <p:spPr>
          <a:xfrm>
            <a:off x="3466461" y="5715000"/>
            <a:ext cx="1448662" cy="128"/>
          </a:xfrm>
          <a:prstGeom prst="line">
            <a:avLst/>
          </a:prstGeom>
          <a:ln w="76200">
            <a:solidFill>
              <a:srgbClr val="824828"/>
            </a:solidFill>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grpSp>
        <p:nvGrpSpPr>
          <p:cNvPr id="610" name="Group 610"/>
          <p:cNvGrpSpPr/>
          <p:nvPr/>
        </p:nvGrpSpPr>
        <p:grpSpPr>
          <a:xfrm>
            <a:off x="5079361" y="5485970"/>
            <a:ext cx="4309239" cy="242053"/>
            <a:chOff x="0" y="0"/>
            <a:chExt cx="4309237" cy="242051"/>
          </a:xfrm>
        </p:grpSpPr>
        <p:sp>
          <p:nvSpPr>
            <p:cNvPr id="607" name="Shape 607"/>
            <p:cNvSpPr/>
            <p:nvPr/>
          </p:nvSpPr>
          <p:spPr>
            <a:xfrm>
              <a:off x="0" y="229030"/>
              <a:ext cx="2807598" cy="128"/>
            </a:xfrm>
            <a:prstGeom prst="line">
              <a:avLst/>
            </a:prstGeom>
            <a:noFill/>
            <a:ln w="76200" cap="flat">
              <a:solidFill>
                <a:srgbClr val="824828"/>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08" name="Shape 608"/>
            <p:cNvSpPr/>
            <p:nvPr/>
          </p:nvSpPr>
          <p:spPr>
            <a:xfrm flipV="1">
              <a:off x="2781730" y="0"/>
              <a:ext cx="1" cy="242052"/>
            </a:xfrm>
            <a:prstGeom prst="line">
              <a:avLst/>
            </a:prstGeom>
            <a:noFill/>
            <a:ln w="76200" cap="flat">
              <a:solidFill>
                <a:srgbClr val="824828"/>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09" name="Shape 609"/>
            <p:cNvSpPr/>
            <p:nvPr/>
          </p:nvSpPr>
          <p:spPr>
            <a:xfrm>
              <a:off x="2743200" y="13130"/>
              <a:ext cx="1566038" cy="128"/>
            </a:xfrm>
            <a:prstGeom prst="line">
              <a:avLst/>
            </a:prstGeom>
            <a:noFill/>
            <a:ln w="76200" cap="flat">
              <a:solidFill>
                <a:srgbClr val="824828"/>
              </a:solidFill>
              <a:prstDash val="solid"/>
              <a:miter lim="400000"/>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611" name="Shape 611"/>
          <p:cNvSpPr/>
          <p:nvPr/>
        </p:nvSpPr>
        <p:spPr>
          <a:xfrm>
            <a:off x="2311400" y="5270500"/>
            <a:ext cx="571500" cy="444500"/>
          </a:xfrm>
          <a:prstGeom prst="rect">
            <a:avLst/>
          </a:prstGeom>
          <a:solidFill>
            <a:srgbClr val="E0B464">
              <a:alpha val="15000"/>
            </a:srgbClr>
          </a:solidFill>
          <a:ln w="25400">
            <a:solidFill>
              <a:srgbClr val="824828"/>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12" name="Shape 612"/>
          <p:cNvSpPr/>
          <p:nvPr/>
        </p:nvSpPr>
        <p:spPr>
          <a:xfrm>
            <a:off x="3898900" y="5270500"/>
            <a:ext cx="571500" cy="444500"/>
          </a:xfrm>
          <a:prstGeom prst="rect">
            <a:avLst/>
          </a:prstGeom>
          <a:solidFill>
            <a:srgbClr val="FFFB00">
              <a:alpha val="50000"/>
            </a:srgbClr>
          </a:solidFill>
          <a:ln w="25400">
            <a:solidFill>
              <a:srgbClr val="824828"/>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13" name="Shape 613"/>
          <p:cNvSpPr/>
          <p:nvPr/>
        </p:nvSpPr>
        <p:spPr>
          <a:xfrm>
            <a:off x="5499100" y="5270500"/>
            <a:ext cx="571500" cy="444500"/>
          </a:xfrm>
          <a:prstGeom prst="rect">
            <a:avLst/>
          </a:prstGeom>
          <a:solidFill>
            <a:srgbClr val="009193">
              <a:alpha val="50000"/>
            </a:srgbClr>
          </a:solidFill>
          <a:ln w="25400">
            <a:solidFill>
              <a:srgbClr val="824828"/>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14" name="Shape 614"/>
          <p:cNvSpPr/>
          <p:nvPr/>
        </p:nvSpPr>
        <p:spPr>
          <a:xfrm>
            <a:off x="2413000" y="5334000"/>
            <a:ext cx="29641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483F36"/>
                </a:solidFill>
              </a:defRPr>
            </a:lvl1pPr>
          </a:lstStyle>
          <a:p>
            <a:r>
              <a:t>E</a:t>
            </a:r>
          </a:p>
        </p:txBody>
      </p:sp>
      <p:sp>
        <p:nvSpPr>
          <p:cNvPr id="615" name="Shape 615"/>
          <p:cNvSpPr/>
          <p:nvPr/>
        </p:nvSpPr>
        <p:spPr>
          <a:xfrm>
            <a:off x="4013200" y="5346700"/>
            <a:ext cx="282154"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483F36"/>
                </a:solidFill>
              </a:defRPr>
            </a:lvl1pPr>
          </a:lstStyle>
          <a:p>
            <a:r>
              <a:t>L</a:t>
            </a:r>
          </a:p>
        </p:txBody>
      </p:sp>
      <p:sp>
        <p:nvSpPr>
          <p:cNvPr id="616" name="Shape 616"/>
          <p:cNvSpPr/>
          <p:nvPr/>
        </p:nvSpPr>
        <p:spPr>
          <a:xfrm>
            <a:off x="5562600" y="5346700"/>
            <a:ext cx="366738"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483F36"/>
                </a:solidFill>
              </a:defRPr>
            </a:lvl1pPr>
          </a:lstStyle>
          <a:p>
            <a:r>
              <a:t>W</a:t>
            </a:r>
          </a:p>
        </p:txBody>
      </p:sp>
      <p:sp>
        <p:nvSpPr>
          <p:cNvPr id="617" name="Shape 617"/>
          <p:cNvSpPr/>
          <p:nvPr/>
        </p:nvSpPr>
        <p:spPr>
          <a:xfrm>
            <a:off x="8140700" y="5537200"/>
            <a:ext cx="66054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b="1">
                <a:solidFill>
                  <a:srgbClr val="000000"/>
                </a:solidFill>
              </a:defRPr>
            </a:lvl1pPr>
          </a:lstStyle>
          <a:p>
            <a:pPr>
              <a:defRPr sz="2800"/>
            </a:pPr>
            <a:r>
              <a:rPr sz="1800"/>
              <a:t>gene</a:t>
            </a:r>
          </a:p>
        </p:txBody>
      </p:sp>
      <p:grpSp>
        <p:nvGrpSpPr>
          <p:cNvPr id="620" name="Group 620"/>
          <p:cNvGrpSpPr/>
          <p:nvPr/>
        </p:nvGrpSpPr>
        <p:grpSpPr>
          <a:xfrm>
            <a:off x="3187700" y="5588000"/>
            <a:ext cx="406400" cy="254000"/>
            <a:chOff x="0" y="0"/>
            <a:chExt cx="406400" cy="253999"/>
          </a:xfrm>
        </p:grpSpPr>
        <p:sp>
          <p:nvSpPr>
            <p:cNvPr id="618" name="Shape 618"/>
            <p:cNvSpPr/>
            <p:nvPr/>
          </p:nvSpPr>
          <p:spPr>
            <a:xfrm flipV="1">
              <a:off x="0" y="0"/>
              <a:ext cx="254001"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19" name="Shape 619"/>
            <p:cNvSpPr/>
            <p:nvPr/>
          </p:nvSpPr>
          <p:spPr>
            <a:xfrm flipV="1">
              <a:off x="152400" y="0"/>
              <a:ext cx="254000"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623" name="Group 623"/>
          <p:cNvGrpSpPr/>
          <p:nvPr/>
        </p:nvGrpSpPr>
        <p:grpSpPr>
          <a:xfrm>
            <a:off x="4775200" y="5588000"/>
            <a:ext cx="406400" cy="254000"/>
            <a:chOff x="0" y="0"/>
            <a:chExt cx="406400" cy="253999"/>
          </a:xfrm>
        </p:grpSpPr>
        <p:sp>
          <p:nvSpPr>
            <p:cNvPr id="621" name="Shape 621"/>
            <p:cNvSpPr/>
            <p:nvPr/>
          </p:nvSpPr>
          <p:spPr>
            <a:xfrm flipV="1">
              <a:off x="0" y="0"/>
              <a:ext cx="254001"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22" name="Shape 622"/>
            <p:cNvSpPr/>
            <p:nvPr/>
          </p:nvSpPr>
          <p:spPr>
            <a:xfrm flipV="1">
              <a:off x="152400" y="0"/>
              <a:ext cx="254000"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624" name="Shape 624"/>
          <p:cNvSpPr/>
          <p:nvPr/>
        </p:nvSpPr>
        <p:spPr>
          <a:xfrm>
            <a:off x="9575800" y="5372100"/>
            <a:ext cx="2388444"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lvl1pPr>
          </a:lstStyle>
          <a:p>
            <a:r>
              <a:t>Three switches in a fly</a:t>
            </a:r>
          </a:p>
        </p:txBody>
      </p:sp>
      <p:grpSp>
        <p:nvGrpSpPr>
          <p:cNvPr id="628" name="Group 628"/>
          <p:cNvGrpSpPr/>
          <p:nvPr/>
        </p:nvGrpSpPr>
        <p:grpSpPr>
          <a:xfrm>
            <a:off x="6627666" y="6374970"/>
            <a:ext cx="2760933" cy="242053"/>
            <a:chOff x="0" y="0"/>
            <a:chExt cx="2760931" cy="242051"/>
          </a:xfrm>
        </p:grpSpPr>
        <p:sp>
          <p:nvSpPr>
            <p:cNvPr id="625" name="Shape 625"/>
            <p:cNvSpPr/>
            <p:nvPr/>
          </p:nvSpPr>
          <p:spPr>
            <a:xfrm>
              <a:off x="0" y="229030"/>
              <a:ext cx="1259292" cy="128"/>
            </a:xfrm>
            <a:prstGeom prst="line">
              <a:avLst/>
            </a:prstGeom>
            <a:noFill/>
            <a:ln w="76200" cap="flat">
              <a:solidFill>
                <a:srgbClr val="824828"/>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26" name="Shape 626"/>
            <p:cNvSpPr/>
            <p:nvPr/>
          </p:nvSpPr>
          <p:spPr>
            <a:xfrm flipV="1">
              <a:off x="1233425" y="0"/>
              <a:ext cx="1" cy="242052"/>
            </a:xfrm>
            <a:prstGeom prst="line">
              <a:avLst/>
            </a:prstGeom>
            <a:noFill/>
            <a:ln w="76200" cap="flat">
              <a:solidFill>
                <a:srgbClr val="824828"/>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27" name="Shape 627"/>
            <p:cNvSpPr/>
            <p:nvPr/>
          </p:nvSpPr>
          <p:spPr>
            <a:xfrm>
              <a:off x="1194894" y="13130"/>
              <a:ext cx="1566038" cy="128"/>
            </a:xfrm>
            <a:prstGeom prst="line">
              <a:avLst/>
            </a:prstGeom>
            <a:noFill/>
            <a:ln w="76200" cap="flat">
              <a:solidFill>
                <a:srgbClr val="824828"/>
              </a:solidFill>
              <a:prstDash val="solid"/>
              <a:miter lim="400000"/>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629" name="Shape 629"/>
          <p:cNvSpPr/>
          <p:nvPr/>
        </p:nvSpPr>
        <p:spPr>
          <a:xfrm>
            <a:off x="1853561" y="6604000"/>
            <a:ext cx="1448662" cy="128"/>
          </a:xfrm>
          <a:prstGeom prst="line">
            <a:avLst/>
          </a:prstGeom>
          <a:ln w="76200">
            <a:solidFill>
              <a:srgbClr val="824828"/>
            </a:solidFill>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30" name="Shape 630"/>
          <p:cNvSpPr/>
          <p:nvPr/>
        </p:nvSpPr>
        <p:spPr>
          <a:xfrm>
            <a:off x="3466461" y="6604000"/>
            <a:ext cx="1448662" cy="128"/>
          </a:xfrm>
          <a:prstGeom prst="line">
            <a:avLst/>
          </a:prstGeom>
          <a:ln w="76200">
            <a:solidFill>
              <a:srgbClr val="824828"/>
            </a:solidFill>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31" name="Shape 631"/>
          <p:cNvSpPr/>
          <p:nvPr/>
        </p:nvSpPr>
        <p:spPr>
          <a:xfrm>
            <a:off x="5066661" y="6604000"/>
            <a:ext cx="1372298" cy="128"/>
          </a:xfrm>
          <a:prstGeom prst="line">
            <a:avLst/>
          </a:prstGeom>
          <a:ln w="76200">
            <a:solidFill>
              <a:srgbClr val="824828"/>
            </a:solidFill>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32" name="Shape 632"/>
          <p:cNvSpPr/>
          <p:nvPr/>
        </p:nvSpPr>
        <p:spPr>
          <a:xfrm>
            <a:off x="6845300" y="6146800"/>
            <a:ext cx="571500" cy="444500"/>
          </a:xfrm>
          <a:prstGeom prst="rect">
            <a:avLst/>
          </a:prstGeom>
          <a:solidFill>
            <a:srgbClr val="942193">
              <a:alpha val="50000"/>
            </a:srgbClr>
          </a:solidFill>
          <a:ln w="25400">
            <a:solidFill>
              <a:srgbClr val="824828"/>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33" name="Shape 633"/>
          <p:cNvSpPr/>
          <p:nvPr/>
        </p:nvSpPr>
        <p:spPr>
          <a:xfrm>
            <a:off x="2311400" y="6146800"/>
            <a:ext cx="571500" cy="444500"/>
          </a:xfrm>
          <a:prstGeom prst="rect">
            <a:avLst/>
          </a:prstGeom>
          <a:solidFill>
            <a:srgbClr val="E0B464">
              <a:alpha val="15000"/>
            </a:srgbClr>
          </a:solidFill>
          <a:ln w="25400">
            <a:solidFill>
              <a:srgbClr val="824828"/>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34" name="Shape 634"/>
          <p:cNvSpPr/>
          <p:nvPr/>
        </p:nvSpPr>
        <p:spPr>
          <a:xfrm>
            <a:off x="3898900" y="6146800"/>
            <a:ext cx="571500" cy="444500"/>
          </a:xfrm>
          <a:prstGeom prst="rect">
            <a:avLst/>
          </a:prstGeom>
          <a:solidFill>
            <a:srgbClr val="FFFB00">
              <a:alpha val="50000"/>
            </a:srgbClr>
          </a:solidFill>
          <a:ln w="25400">
            <a:solidFill>
              <a:srgbClr val="824828"/>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35" name="Shape 635"/>
          <p:cNvSpPr/>
          <p:nvPr/>
        </p:nvSpPr>
        <p:spPr>
          <a:xfrm>
            <a:off x="5499100" y="6184900"/>
            <a:ext cx="571500" cy="444500"/>
          </a:xfrm>
          <a:prstGeom prst="rect">
            <a:avLst/>
          </a:prstGeom>
          <a:solidFill>
            <a:srgbClr val="009193">
              <a:alpha val="50000"/>
            </a:srgbClr>
          </a:solidFill>
          <a:ln w="25400">
            <a:solidFill>
              <a:srgbClr val="824828"/>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36" name="Shape 636"/>
          <p:cNvSpPr/>
          <p:nvPr/>
        </p:nvSpPr>
        <p:spPr>
          <a:xfrm>
            <a:off x="2413000" y="6235700"/>
            <a:ext cx="29641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483F36"/>
                </a:solidFill>
              </a:defRPr>
            </a:lvl1pPr>
          </a:lstStyle>
          <a:p>
            <a:r>
              <a:t>E</a:t>
            </a:r>
          </a:p>
        </p:txBody>
      </p:sp>
      <p:sp>
        <p:nvSpPr>
          <p:cNvPr id="637" name="Shape 637"/>
          <p:cNvSpPr/>
          <p:nvPr/>
        </p:nvSpPr>
        <p:spPr>
          <a:xfrm>
            <a:off x="4013200" y="6248400"/>
            <a:ext cx="282154"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483F36"/>
                </a:solidFill>
              </a:defRPr>
            </a:lvl1pPr>
          </a:lstStyle>
          <a:p>
            <a:r>
              <a:t>L</a:t>
            </a:r>
          </a:p>
        </p:txBody>
      </p:sp>
      <p:sp>
        <p:nvSpPr>
          <p:cNvPr id="638" name="Shape 638"/>
          <p:cNvSpPr/>
          <p:nvPr/>
        </p:nvSpPr>
        <p:spPr>
          <a:xfrm>
            <a:off x="5549900" y="6248400"/>
            <a:ext cx="366738"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483F36"/>
                </a:solidFill>
              </a:defRPr>
            </a:lvl1pPr>
          </a:lstStyle>
          <a:p>
            <a:r>
              <a:t>W</a:t>
            </a:r>
          </a:p>
        </p:txBody>
      </p:sp>
      <p:sp>
        <p:nvSpPr>
          <p:cNvPr id="639" name="Shape 639"/>
          <p:cNvSpPr/>
          <p:nvPr/>
        </p:nvSpPr>
        <p:spPr>
          <a:xfrm>
            <a:off x="6959600" y="6223000"/>
            <a:ext cx="296417"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tabLst>
                <a:tab pos="520700" algn="l"/>
              </a:tabLst>
              <a:defRPr sz="2000" b="1">
                <a:solidFill>
                  <a:srgbClr val="483F36"/>
                </a:solidFill>
              </a:defRPr>
            </a:lvl1pPr>
          </a:lstStyle>
          <a:p>
            <a:r>
              <a:t>S</a:t>
            </a:r>
          </a:p>
        </p:txBody>
      </p:sp>
      <p:sp>
        <p:nvSpPr>
          <p:cNvPr id="640" name="Shape 640"/>
          <p:cNvSpPr/>
          <p:nvPr/>
        </p:nvSpPr>
        <p:spPr>
          <a:xfrm>
            <a:off x="2044700" y="6731000"/>
            <a:ext cx="88926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a:solidFill>
                  <a:srgbClr val="000000"/>
                </a:solidFill>
              </a:defRPr>
            </a:lvl1pPr>
          </a:lstStyle>
          <a:p>
            <a:r>
              <a:t>embryo</a:t>
            </a:r>
          </a:p>
        </p:txBody>
      </p:sp>
      <p:sp>
        <p:nvSpPr>
          <p:cNvPr id="641" name="Shape 641"/>
          <p:cNvSpPr/>
          <p:nvPr/>
        </p:nvSpPr>
        <p:spPr>
          <a:xfrm>
            <a:off x="3962400" y="6731000"/>
            <a:ext cx="43206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a:solidFill>
                  <a:srgbClr val="000000"/>
                </a:solidFill>
              </a:defRPr>
            </a:lvl1pPr>
          </a:lstStyle>
          <a:p>
            <a:r>
              <a:t>leg</a:t>
            </a:r>
          </a:p>
        </p:txBody>
      </p:sp>
      <p:sp>
        <p:nvSpPr>
          <p:cNvPr id="642" name="Shape 642"/>
          <p:cNvSpPr/>
          <p:nvPr/>
        </p:nvSpPr>
        <p:spPr>
          <a:xfrm>
            <a:off x="5397500" y="6731000"/>
            <a:ext cx="59714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a:solidFill>
                  <a:srgbClr val="000000"/>
                </a:solidFill>
              </a:defRPr>
            </a:lvl1pPr>
          </a:lstStyle>
          <a:p>
            <a:r>
              <a:t>wing</a:t>
            </a:r>
          </a:p>
        </p:txBody>
      </p:sp>
      <p:sp>
        <p:nvSpPr>
          <p:cNvPr id="643" name="Shape 643"/>
          <p:cNvSpPr/>
          <p:nvPr/>
        </p:nvSpPr>
        <p:spPr>
          <a:xfrm>
            <a:off x="6565900" y="6731000"/>
            <a:ext cx="104195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a:solidFill>
                  <a:srgbClr val="000000"/>
                </a:solidFill>
              </a:defRPr>
            </a:lvl1pPr>
          </a:lstStyle>
          <a:p>
            <a:r>
              <a:t>eyespots</a:t>
            </a:r>
          </a:p>
        </p:txBody>
      </p:sp>
      <p:grpSp>
        <p:nvGrpSpPr>
          <p:cNvPr id="646" name="Group 646"/>
          <p:cNvGrpSpPr/>
          <p:nvPr/>
        </p:nvGrpSpPr>
        <p:grpSpPr>
          <a:xfrm>
            <a:off x="3187700" y="6477000"/>
            <a:ext cx="406400" cy="254000"/>
            <a:chOff x="0" y="0"/>
            <a:chExt cx="406400" cy="253999"/>
          </a:xfrm>
        </p:grpSpPr>
        <p:sp>
          <p:nvSpPr>
            <p:cNvPr id="644" name="Shape 644"/>
            <p:cNvSpPr/>
            <p:nvPr/>
          </p:nvSpPr>
          <p:spPr>
            <a:xfrm flipV="1">
              <a:off x="0" y="0"/>
              <a:ext cx="254001"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45" name="Shape 645"/>
            <p:cNvSpPr/>
            <p:nvPr/>
          </p:nvSpPr>
          <p:spPr>
            <a:xfrm flipV="1">
              <a:off x="152400" y="0"/>
              <a:ext cx="254000"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649" name="Group 649"/>
          <p:cNvGrpSpPr/>
          <p:nvPr/>
        </p:nvGrpSpPr>
        <p:grpSpPr>
          <a:xfrm>
            <a:off x="4775200" y="6477000"/>
            <a:ext cx="406400" cy="254000"/>
            <a:chOff x="0" y="0"/>
            <a:chExt cx="406400" cy="253999"/>
          </a:xfrm>
        </p:grpSpPr>
        <p:sp>
          <p:nvSpPr>
            <p:cNvPr id="647" name="Shape 647"/>
            <p:cNvSpPr/>
            <p:nvPr/>
          </p:nvSpPr>
          <p:spPr>
            <a:xfrm flipV="1">
              <a:off x="0" y="0"/>
              <a:ext cx="254001"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48" name="Shape 648"/>
            <p:cNvSpPr/>
            <p:nvPr/>
          </p:nvSpPr>
          <p:spPr>
            <a:xfrm flipV="1">
              <a:off x="152400" y="0"/>
              <a:ext cx="254000"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652" name="Group 652"/>
          <p:cNvGrpSpPr/>
          <p:nvPr/>
        </p:nvGrpSpPr>
        <p:grpSpPr>
          <a:xfrm>
            <a:off x="6324600" y="6477000"/>
            <a:ext cx="406400" cy="254000"/>
            <a:chOff x="0" y="0"/>
            <a:chExt cx="406400" cy="253999"/>
          </a:xfrm>
        </p:grpSpPr>
        <p:sp>
          <p:nvSpPr>
            <p:cNvPr id="650" name="Shape 650"/>
            <p:cNvSpPr/>
            <p:nvPr/>
          </p:nvSpPr>
          <p:spPr>
            <a:xfrm flipV="1">
              <a:off x="0" y="0"/>
              <a:ext cx="254001"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1" name="Shape 651"/>
            <p:cNvSpPr/>
            <p:nvPr/>
          </p:nvSpPr>
          <p:spPr>
            <a:xfrm flipV="1">
              <a:off x="152400" y="0"/>
              <a:ext cx="254000" cy="254000"/>
            </a:xfrm>
            <a:prstGeom prst="line">
              <a:avLst/>
            </a:prstGeom>
            <a:noFill/>
            <a:ln w="63500" cap="flat">
              <a:solidFill>
                <a:srgbClr val="824828"/>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653" name="Shape 653"/>
          <p:cNvSpPr/>
          <p:nvPr/>
        </p:nvSpPr>
        <p:spPr>
          <a:xfrm>
            <a:off x="9575800" y="6261100"/>
            <a:ext cx="26289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A new switch S evolved in butterflies</a:t>
            </a:r>
          </a:p>
        </p:txBody>
      </p:sp>
      <p:sp>
        <p:nvSpPr>
          <p:cNvPr id="654" name="Shape 654"/>
          <p:cNvSpPr/>
          <p:nvPr/>
        </p:nvSpPr>
        <p:spPr>
          <a:xfrm>
            <a:off x="9575800" y="7315200"/>
            <a:ext cx="3302000" cy="1859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100"/>
              </a:lnSpc>
              <a:tabLst>
                <a:tab pos="520700" algn="l"/>
              </a:tabLst>
            </a:pPr>
            <a:r>
              <a:t>Changes in </a:t>
            </a:r>
            <a:r>
              <a:rPr i="1"/>
              <a:t>Distal-less</a:t>
            </a:r>
            <a:r>
              <a:t> regulation were probably achieved by changing specific sequences of the </a:t>
            </a:r>
            <a:r>
              <a:rPr i="1"/>
              <a:t>Distal-less</a:t>
            </a:r>
            <a:r>
              <a:t> gene eyespot switch.</a:t>
            </a:r>
          </a:p>
          <a:p>
            <a:pPr>
              <a:lnSpc>
                <a:spcPts val="2100"/>
              </a:lnSpc>
              <a:tabLst>
                <a:tab pos="520700" algn="l"/>
              </a:tabLst>
            </a:pPr>
            <a:r>
              <a:rPr b="1"/>
              <a:t>Result</a:t>
            </a:r>
            <a:r>
              <a:t>: changes in eyespot size and number</a:t>
            </a:r>
          </a:p>
        </p:txBody>
      </p:sp>
      <p:sp>
        <p:nvSpPr>
          <p:cNvPr id="655" name="Shape 655"/>
          <p:cNvSpPr/>
          <p:nvPr/>
        </p:nvSpPr>
        <p:spPr>
          <a:xfrm>
            <a:off x="8140700" y="6426200"/>
            <a:ext cx="660549"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defRPr b="1">
                <a:solidFill>
                  <a:srgbClr val="000000"/>
                </a:solidFill>
              </a:defRPr>
            </a:lvl1pPr>
          </a:lstStyle>
          <a:p>
            <a:pPr>
              <a:defRPr sz="2800"/>
            </a:pPr>
            <a:r>
              <a:rPr sz="1800"/>
              <a:t>gene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0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0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p:nvPr/>
        </p:nvSpPr>
        <p:spPr>
          <a:xfrm>
            <a:off x="6734323" y="1720105"/>
            <a:ext cx="6283177" cy="6705304"/>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58" name="Shape 658"/>
          <p:cNvSpPr>
            <a:spLocks noGrp="1"/>
          </p:cNvSpPr>
          <p:nvPr>
            <p:ph type="title"/>
          </p:nvPr>
        </p:nvSpPr>
        <p:spPr>
          <a:prstGeom prst="rect">
            <a:avLst/>
          </a:prstGeom>
        </p:spPr>
        <p:txBody>
          <a:bodyPr/>
          <a:lstStyle>
            <a:lvl1pPr>
              <a:tabLst>
                <a:tab pos="952500" algn="l"/>
              </a:tabLst>
            </a:lvl1pPr>
          </a:lstStyle>
          <a:p>
            <a:r>
              <a:t>The Timing of Development</a:t>
            </a:r>
          </a:p>
        </p:txBody>
      </p:sp>
      <p:sp>
        <p:nvSpPr>
          <p:cNvPr id="659" name="Shape 659"/>
          <p:cNvSpPr>
            <a:spLocks noGrp="1"/>
          </p:cNvSpPr>
          <p:nvPr>
            <p:ph type="body" sz="half" idx="1"/>
          </p:nvPr>
        </p:nvSpPr>
        <p:spPr>
          <a:xfrm>
            <a:off x="368300" y="1790700"/>
            <a:ext cx="5956300" cy="4996508"/>
          </a:xfrm>
          <a:prstGeom prst="rect">
            <a:avLst/>
          </a:prstGeom>
        </p:spPr>
        <p:txBody>
          <a:bodyPr/>
          <a:lstStyle/>
          <a:p>
            <a:pPr>
              <a:tabLst>
                <a:tab pos="1016000" algn="l"/>
              </a:tabLst>
            </a:pPr>
            <a:r>
              <a:t>The differentiation of cells is controlled by cell signalling, either by producing a gradient of molecules through the embryo or by signalling a specific cell that then signals other cells in sequence.</a:t>
            </a:r>
          </a:p>
          <a:p>
            <a:pPr>
              <a:tabLst>
                <a:tab pos="1016000" algn="l"/>
              </a:tabLst>
            </a:pPr>
            <a:r>
              <a:t> Cell signals regulate transcription factors that in turn control the differential gene expression that shapes embryos. </a:t>
            </a:r>
          </a:p>
          <a:p>
            <a:pPr>
              <a:tabLst>
                <a:tab pos="1016000" algn="l"/>
              </a:tabLst>
            </a:pPr>
            <a:r>
              <a:t>This process, called </a:t>
            </a:r>
            <a:r>
              <a:rPr b="1">
                <a:solidFill>
                  <a:srgbClr val="006994"/>
                </a:solidFill>
              </a:rPr>
              <a:t>embryonic induction</a:t>
            </a:r>
            <a:r>
              <a:t>, takes hours to days, while the time a cell can respond to an inducing signal is strictly limited.</a:t>
            </a:r>
          </a:p>
        </p:txBody>
      </p:sp>
      <p:grpSp>
        <p:nvGrpSpPr>
          <p:cNvPr id="662" name="Group 662"/>
          <p:cNvGrpSpPr/>
          <p:nvPr/>
        </p:nvGrpSpPr>
        <p:grpSpPr>
          <a:xfrm>
            <a:off x="7452214" y="2527349"/>
            <a:ext cx="5120564" cy="4338243"/>
            <a:chOff x="0" y="0"/>
            <a:chExt cx="5120563" cy="4338241"/>
          </a:xfrm>
        </p:grpSpPr>
        <p:sp>
          <p:nvSpPr>
            <p:cNvPr id="660" name="Shape 660"/>
            <p:cNvSpPr/>
            <p:nvPr/>
          </p:nvSpPr>
          <p:spPr>
            <a:xfrm>
              <a:off x="339087" y="0"/>
              <a:ext cx="4756299" cy="3758010"/>
            </a:xfrm>
            <a:prstGeom prst="rect">
              <a:avLst/>
            </a:prstGeom>
            <a:solidFill>
              <a:srgbClr val="FFFFFF"/>
            </a:solidFill>
            <a:ln w="127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FFFFFF"/>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661" name="pasted-image.pdf"/>
            <p:cNvPicPr>
              <a:picLocks noChangeAspect="1"/>
            </p:cNvPicPr>
            <p:nvPr/>
          </p:nvPicPr>
          <p:blipFill>
            <a:blip r:embed="rId2">
              <a:extLst/>
            </a:blip>
            <a:stretch>
              <a:fillRect/>
            </a:stretch>
          </p:blipFill>
          <p:spPr>
            <a:xfrm>
              <a:off x="0" y="9590"/>
              <a:ext cx="5120564" cy="4328652"/>
            </a:xfrm>
            <a:prstGeom prst="rect">
              <a:avLst/>
            </a:prstGeom>
            <a:ln w="12700" cap="flat">
              <a:noFill/>
              <a:miter lim="400000"/>
            </a:ln>
            <a:effectLst/>
          </p:spPr>
        </p:pic>
      </p:grpSp>
      <p:sp>
        <p:nvSpPr>
          <p:cNvPr id="663" name="Shape 663"/>
          <p:cNvSpPr/>
          <p:nvPr/>
        </p:nvSpPr>
        <p:spPr>
          <a:xfrm>
            <a:off x="6897761" y="7064939"/>
            <a:ext cx="5956301" cy="1160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pPr>
            <a:r>
              <a:rPr b="1"/>
              <a:t>Morphogens</a:t>
            </a:r>
            <a:r>
              <a:t> are signal molecules that govern patterns of tissue development. Morphogens induce cells in different positions to adopt different fates by diffusing from an area of production through a field of cells.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a:spLocks noGrp="1"/>
          </p:cNvSpPr>
          <p:nvPr>
            <p:ph type="title"/>
          </p:nvPr>
        </p:nvSpPr>
        <p:spPr>
          <a:prstGeom prst="rect">
            <a:avLst/>
          </a:prstGeom>
        </p:spPr>
        <p:txBody>
          <a:bodyPr/>
          <a:lstStyle/>
          <a:p>
            <a:pPr>
              <a:tabLst>
                <a:tab pos="952500" algn="l"/>
              </a:tabLst>
            </a:pPr>
            <a:r>
              <a:t>Development in </a:t>
            </a:r>
            <a:r>
              <a:rPr i="1"/>
              <a:t>Drosophila</a:t>
            </a:r>
          </a:p>
        </p:txBody>
      </p:sp>
      <p:sp>
        <p:nvSpPr>
          <p:cNvPr id="666" name="Shape 666"/>
          <p:cNvSpPr>
            <a:spLocks noGrp="1"/>
          </p:cNvSpPr>
          <p:nvPr>
            <p:ph type="body" sz="quarter" idx="1"/>
          </p:nvPr>
        </p:nvSpPr>
        <p:spPr>
          <a:xfrm>
            <a:off x="368300" y="1790700"/>
            <a:ext cx="11849299" cy="1925142"/>
          </a:xfrm>
          <a:prstGeom prst="rect">
            <a:avLst/>
          </a:prstGeom>
        </p:spPr>
        <p:txBody>
          <a:bodyPr/>
          <a:lstStyle/>
          <a:p>
            <a:pPr>
              <a:tabLst>
                <a:tab pos="1016000" algn="l"/>
              </a:tabLst>
            </a:pPr>
            <a:r>
              <a:t>The bicoid gene is important in Drosophila development. </a:t>
            </a:r>
          </a:p>
          <a:p>
            <a:pPr lvl="1">
              <a:tabLst>
                <a:tab pos="1485900" algn="l"/>
              </a:tabLst>
            </a:pPr>
            <a:r>
              <a:t>After fertilisation, bicoid mRNA from the mother is passed to the egg where it is translated into bicoid protein. </a:t>
            </a:r>
          </a:p>
          <a:p>
            <a:pPr lvl="1">
              <a:tabLst>
                <a:tab pos="1485900" algn="l"/>
              </a:tabLst>
            </a:pPr>
            <a:r>
              <a:t>Bicoid protein forms a concentration gradient in the developing embryo, which determine where the anterior and posterior develop.</a:t>
            </a:r>
          </a:p>
        </p:txBody>
      </p:sp>
      <p:pic>
        <p:nvPicPr>
          <p:cNvPr id="667" name="maggots small GS.pdf"/>
          <p:cNvPicPr>
            <a:picLocks noChangeAspect="1"/>
          </p:cNvPicPr>
          <p:nvPr/>
        </p:nvPicPr>
        <p:blipFill>
          <a:blip r:embed="rId2">
            <a:extLst/>
          </a:blip>
          <a:srcRect r="53659"/>
          <a:stretch>
            <a:fillRect/>
          </a:stretch>
        </p:blipFill>
        <p:spPr>
          <a:xfrm>
            <a:off x="532407" y="6152537"/>
            <a:ext cx="6026548" cy="2665844"/>
          </a:xfrm>
          <a:prstGeom prst="rect">
            <a:avLst/>
          </a:prstGeom>
          <a:ln w="12700">
            <a:miter lim="400000"/>
          </a:ln>
        </p:spPr>
      </p:pic>
      <p:pic>
        <p:nvPicPr>
          <p:cNvPr id="668" name="maggots small GS.ai"/>
          <p:cNvPicPr>
            <a:picLocks noChangeAspect="1"/>
          </p:cNvPicPr>
          <p:nvPr/>
        </p:nvPicPr>
        <p:blipFill>
          <a:blip r:embed="rId2">
            <a:extLst/>
          </a:blip>
          <a:srcRect l="56002"/>
          <a:stretch>
            <a:fillRect/>
          </a:stretch>
        </p:blipFill>
        <p:spPr>
          <a:xfrm>
            <a:off x="6723260" y="6279537"/>
            <a:ext cx="5721748" cy="2665844"/>
          </a:xfrm>
          <a:prstGeom prst="rect">
            <a:avLst/>
          </a:prstGeom>
          <a:ln w="12700">
            <a:miter lim="400000"/>
          </a:ln>
        </p:spPr>
      </p:pic>
      <p:sp>
        <p:nvSpPr>
          <p:cNvPr id="669" name="Shape 669"/>
          <p:cNvSpPr/>
          <p:nvPr/>
        </p:nvSpPr>
        <p:spPr>
          <a:xfrm>
            <a:off x="3538346" y="4578373"/>
            <a:ext cx="5849057" cy="1160151"/>
          </a:xfrm>
          <a:custGeom>
            <a:avLst/>
            <a:gdLst/>
            <a:ahLst/>
            <a:cxnLst>
              <a:cxn ang="0">
                <a:pos x="wd2" y="hd2"/>
              </a:cxn>
              <a:cxn ang="5400000">
                <a:pos x="wd2" y="hd2"/>
              </a:cxn>
              <a:cxn ang="10800000">
                <a:pos x="wd2" y="hd2"/>
              </a:cxn>
              <a:cxn ang="16200000">
                <a:pos x="wd2" y="hd2"/>
              </a:cxn>
            </a:cxnLst>
            <a:rect l="0" t="0" r="r" b="b"/>
            <a:pathLst>
              <a:path w="20576" h="18920" extrusionOk="0">
                <a:moveTo>
                  <a:pt x="17610" y="3793"/>
                </a:moveTo>
                <a:cubicBezTo>
                  <a:pt x="21561" y="8819"/>
                  <a:pt x="21569" y="10477"/>
                  <a:pt x="17610" y="15383"/>
                </a:cubicBezTo>
                <a:cubicBezTo>
                  <a:pt x="15613" y="17857"/>
                  <a:pt x="12806" y="18033"/>
                  <a:pt x="10021" y="18410"/>
                </a:cubicBezTo>
                <a:cubicBezTo>
                  <a:pt x="7093" y="18806"/>
                  <a:pt x="3843" y="20253"/>
                  <a:pt x="1482" y="15383"/>
                </a:cubicBezTo>
                <a:cubicBezTo>
                  <a:pt x="664" y="13698"/>
                  <a:pt x="32" y="11857"/>
                  <a:pt x="2" y="9952"/>
                </a:cubicBezTo>
                <a:cubicBezTo>
                  <a:pt x="-31" y="7896"/>
                  <a:pt x="607" y="5725"/>
                  <a:pt x="1482" y="3793"/>
                </a:cubicBezTo>
                <a:cubicBezTo>
                  <a:pt x="3808" y="-1347"/>
                  <a:pt x="7041" y="69"/>
                  <a:pt x="9937" y="535"/>
                </a:cubicBezTo>
                <a:cubicBezTo>
                  <a:pt x="12752" y="988"/>
                  <a:pt x="15603" y="1241"/>
                  <a:pt x="17610" y="3793"/>
                </a:cubicBezTo>
                <a:close/>
              </a:path>
            </a:pathLst>
          </a:custGeom>
          <a:gradFill>
            <a:gsLst>
              <a:gs pos="0">
                <a:srgbClr val="081E32"/>
              </a:gs>
              <a:gs pos="100000">
                <a:srgbClr val="0085FD"/>
              </a:gs>
            </a:gsLst>
            <a:path>
              <a:fillToRect l="15500" t="51480" r="84499" b="48519"/>
            </a:path>
          </a:gradFill>
          <a:ln w="127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0" name="Shape 670"/>
          <p:cNvSpPr/>
          <p:nvPr/>
        </p:nvSpPr>
        <p:spPr>
          <a:xfrm>
            <a:off x="222175" y="4499539"/>
            <a:ext cx="2635970" cy="1160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In a region of high bicoid concentration, the head and anterior structures develop.</a:t>
            </a:r>
          </a:p>
        </p:txBody>
      </p:sp>
      <p:sp>
        <p:nvSpPr>
          <p:cNvPr id="671" name="Shape 671"/>
          <p:cNvSpPr/>
          <p:nvPr/>
        </p:nvSpPr>
        <p:spPr>
          <a:xfrm>
            <a:off x="10217075" y="4626539"/>
            <a:ext cx="2635970" cy="1160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In low bicoid concentration, the anus and posterior structures develop.</a:t>
            </a:r>
          </a:p>
        </p:txBody>
      </p:sp>
      <p:sp>
        <p:nvSpPr>
          <p:cNvPr id="672" name="Shape 672"/>
          <p:cNvSpPr/>
          <p:nvPr/>
        </p:nvSpPr>
        <p:spPr>
          <a:xfrm>
            <a:off x="2431975" y="8861989"/>
            <a:ext cx="1949178"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Normal embryo</a:t>
            </a:r>
          </a:p>
        </p:txBody>
      </p:sp>
      <p:sp>
        <p:nvSpPr>
          <p:cNvPr id="673" name="Shape 673"/>
          <p:cNvSpPr/>
          <p:nvPr/>
        </p:nvSpPr>
        <p:spPr>
          <a:xfrm>
            <a:off x="7689775" y="8760389"/>
            <a:ext cx="4202486"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If bicoid is absent from the egg, the embryo develops two posterior ends and no head. Development stops.</a:t>
            </a:r>
          </a:p>
        </p:txBody>
      </p:sp>
      <p:sp>
        <p:nvSpPr>
          <p:cNvPr id="674" name="Shape 674"/>
          <p:cNvSpPr/>
          <p:nvPr/>
        </p:nvSpPr>
        <p:spPr>
          <a:xfrm>
            <a:off x="2692400" y="5130800"/>
            <a:ext cx="627358" cy="0"/>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5" name="Shape 675"/>
          <p:cNvSpPr/>
          <p:nvPr/>
        </p:nvSpPr>
        <p:spPr>
          <a:xfrm flipH="1">
            <a:off x="9573555" y="5194300"/>
            <a:ext cx="675346" cy="0"/>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6" name="Shape 676"/>
          <p:cNvSpPr/>
          <p:nvPr/>
        </p:nvSpPr>
        <p:spPr>
          <a:xfrm>
            <a:off x="4191000" y="4356100"/>
            <a:ext cx="4081309" cy="0"/>
          </a:xfrm>
          <a:prstGeom prst="line">
            <a:avLst/>
          </a:prstGeom>
          <a:ln w="63500">
            <a:solidFill>
              <a:schemeClr val="accent4">
                <a:hueOff val="384618"/>
                <a:satOff val="3869"/>
                <a:lumOff val="5802"/>
              </a:schemeClr>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7" name="Shape 677"/>
          <p:cNvSpPr/>
          <p:nvPr/>
        </p:nvSpPr>
        <p:spPr>
          <a:xfrm>
            <a:off x="4654475" y="3921689"/>
            <a:ext cx="3481686"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Decreasing bicoid concentration</a:t>
            </a:r>
          </a:p>
        </p:txBody>
      </p:sp>
      <p:sp>
        <p:nvSpPr>
          <p:cNvPr id="678" name="Shape 678"/>
          <p:cNvSpPr/>
          <p:nvPr/>
        </p:nvSpPr>
        <p:spPr>
          <a:xfrm rot="7631452">
            <a:off x="1340018" y="5789442"/>
            <a:ext cx="1889240" cy="427046"/>
          </a:xfrm>
          <a:custGeom>
            <a:avLst/>
            <a:gdLst/>
            <a:ahLst/>
            <a:cxnLst>
              <a:cxn ang="0">
                <a:pos x="wd2" y="hd2"/>
              </a:cxn>
              <a:cxn ang="5400000">
                <a:pos x="wd2" y="hd2"/>
              </a:cxn>
              <a:cxn ang="10800000">
                <a:pos x="wd2" y="hd2"/>
              </a:cxn>
              <a:cxn ang="16200000">
                <a:pos x="wd2" y="hd2"/>
              </a:cxn>
            </a:cxnLst>
            <a:rect l="0" t="0" r="r" b="b"/>
            <a:pathLst>
              <a:path w="21600" h="16970" extrusionOk="0">
                <a:moveTo>
                  <a:pt x="0" y="15855"/>
                </a:moveTo>
                <a:cubicBezTo>
                  <a:pt x="1929" y="1970"/>
                  <a:pt x="6723" y="-3898"/>
                  <a:pt x="10730" y="2722"/>
                </a:cubicBezTo>
                <a:cubicBezTo>
                  <a:pt x="12759" y="6075"/>
                  <a:pt x="14256" y="12459"/>
                  <a:pt x="16331" y="15338"/>
                </a:cubicBezTo>
                <a:cubicBezTo>
                  <a:pt x="18034" y="17702"/>
                  <a:pt x="19943" y="17491"/>
                  <a:pt x="21600" y="14748"/>
                </a:cubicBezTo>
              </a:path>
            </a:pathLst>
          </a:cu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9" name="Shape 679"/>
          <p:cNvSpPr/>
          <p:nvPr/>
        </p:nvSpPr>
        <p:spPr>
          <a:xfrm flipH="1">
            <a:off x="6297708" y="5189140"/>
            <a:ext cx="3941271" cy="1615927"/>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p:nvPr/>
        </p:nvSpPr>
        <p:spPr>
          <a:xfrm>
            <a:off x="6261100" y="2184400"/>
            <a:ext cx="6756400" cy="48641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682" name="Mutations Overview chrome.png"/>
          <p:cNvPicPr>
            <a:picLocks noChangeAspect="1"/>
          </p:cNvPicPr>
          <p:nvPr/>
        </p:nvPicPr>
        <p:blipFill>
          <a:blip r:embed="rId2">
            <a:extLst/>
          </a:blip>
          <a:stretch>
            <a:fillRect/>
          </a:stretch>
        </p:blipFill>
        <p:spPr>
          <a:xfrm>
            <a:off x="7277020" y="3471862"/>
            <a:ext cx="1087175" cy="3076775"/>
          </a:xfrm>
          <a:prstGeom prst="rect">
            <a:avLst/>
          </a:prstGeom>
          <a:ln w="12700">
            <a:miter lim="400000"/>
          </a:ln>
        </p:spPr>
      </p:pic>
      <p:pic>
        <p:nvPicPr>
          <p:cNvPr id="683" name="cell-normal.png"/>
          <p:cNvPicPr>
            <a:picLocks noChangeAspect="1"/>
          </p:cNvPicPr>
          <p:nvPr/>
        </p:nvPicPr>
        <p:blipFill>
          <a:blip r:embed="rId3">
            <a:extLst/>
          </a:blip>
          <a:stretch>
            <a:fillRect/>
          </a:stretch>
        </p:blipFill>
        <p:spPr>
          <a:xfrm>
            <a:off x="8356600" y="2654300"/>
            <a:ext cx="3479800" cy="3479800"/>
          </a:xfrm>
          <a:prstGeom prst="rect">
            <a:avLst/>
          </a:prstGeom>
          <a:ln w="12700">
            <a:miter lim="400000"/>
          </a:ln>
        </p:spPr>
      </p:pic>
      <p:sp>
        <p:nvSpPr>
          <p:cNvPr id="684" name="Shape 684"/>
          <p:cNvSpPr>
            <a:spLocks noGrp="1"/>
          </p:cNvSpPr>
          <p:nvPr>
            <p:ph type="title"/>
          </p:nvPr>
        </p:nvSpPr>
        <p:spPr>
          <a:prstGeom prst="rect">
            <a:avLst/>
          </a:prstGeom>
        </p:spPr>
        <p:txBody>
          <a:bodyPr/>
          <a:lstStyle>
            <a:lvl1pPr>
              <a:tabLst>
                <a:tab pos="952500" algn="l"/>
              </a:tabLst>
            </a:lvl1pPr>
          </a:lstStyle>
          <a:p>
            <a:r>
              <a:t>Mutations</a:t>
            </a:r>
          </a:p>
        </p:txBody>
      </p:sp>
      <p:sp>
        <p:nvSpPr>
          <p:cNvPr id="685" name="Shape 685"/>
          <p:cNvSpPr>
            <a:spLocks noGrp="1"/>
          </p:cNvSpPr>
          <p:nvPr>
            <p:ph type="body" sz="half" idx="1"/>
          </p:nvPr>
        </p:nvSpPr>
        <p:spPr>
          <a:xfrm>
            <a:off x="368300" y="1790700"/>
            <a:ext cx="5397451" cy="6339037"/>
          </a:xfrm>
          <a:prstGeom prst="rect">
            <a:avLst/>
          </a:prstGeom>
        </p:spPr>
        <p:txBody>
          <a:bodyPr/>
          <a:lstStyle/>
          <a:p>
            <a:pPr marL="345600" indent="-345600">
              <a:tabLst>
                <a:tab pos="1016000" algn="l"/>
              </a:tabLst>
            </a:pPr>
            <a:r>
              <a:rPr b="1">
                <a:solidFill>
                  <a:srgbClr val="006795"/>
                </a:solidFill>
              </a:rPr>
              <a:t>Mutations</a:t>
            </a:r>
            <a:r>
              <a:t> are alterations in the DNA of chromosomes.</a:t>
            </a:r>
          </a:p>
          <a:p>
            <a:pPr marL="345600" indent="-345600">
              <a:tabLst>
                <a:tab pos="1016000" algn="l"/>
              </a:tabLst>
            </a:pPr>
            <a:r>
              <a:t>Many mutations may be neutral or 'silent' (i.e. they have no observable effect on the organism).</a:t>
            </a:r>
          </a:p>
          <a:p>
            <a:pPr marL="345600" indent="-345600">
              <a:tabLst>
                <a:tab pos="1016000" algn="l"/>
              </a:tabLst>
            </a:pPr>
            <a:r>
              <a:t>Harmful mutations become evident because they may alter the survival or reproduction of the organism</a:t>
            </a:r>
            <a:br/>
            <a:r>
              <a:t>(i.e. its fitness).</a:t>
            </a:r>
          </a:p>
          <a:p>
            <a:pPr marL="345600" indent="-345600">
              <a:tabLst>
                <a:tab pos="1016000" algn="l"/>
              </a:tabLst>
            </a:pPr>
            <a:r>
              <a:t>Mutations may cause an observable change in the organism’s:</a:t>
            </a:r>
          </a:p>
          <a:p>
            <a:pPr marL="680000" lvl="1" indent="-320000">
              <a:tabLst>
                <a:tab pos="1485900" algn="l"/>
              </a:tabLst>
            </a:pPr>
            <a:r>
              <a:t>Physiology</a:t>
            </a:r>
          </a:p>
          <a:p>
            <a:pPr marL="680000" lvl="1" indent="-320000">
              <a:tabLst>
                <a:tab pos="1485900" algn="l"/>
              </a:tabLst>
            </a:pPr>
            <a:r>
              <a:t>Anatomy</a:t>
            </a:r>
          </a:p>
          <a:p>
            <a:pPr marL="680000" lvl="1" indent="-320000">
              <a:tabLst>
                <a:tab pos="1485900" algn="l"/>
              </a:tabLst>
            </a:pPr>
            <a:r>
              <a:t>Behaviour</a:t>
            </a:r>
          </a:p>
        </p:txBody>
      </p:sp>
      <p:sp>
        <p:nvSpPr>
          <p:cNvPr id="686" name="Shape 686"/>
          <p:cNvSpPr/>
          <p:nvPr/>
        </p:nvSpPr>
        <p:spPr>
          <a:xfrm>
            <a:off x="10763250" y="2476500"/>
            <a:ext cx="21336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a:solidFill>
                  <a:srgbClr val="006795"/>
                </a:solidFill>
              </a:defRPr>
            </a:lvl1pPr>
          </a:lstStyle>
          <a:p>
            <a:r>
              <a:t>Mutations can alter the cell’s chemistry.</a:t>
            </a:r>
          </a:p>
        </p:txBody>
      </p:sp>
      <p:sp>
        <p:nvSpPr>
          <p:cNvPr id="687" name="Shape 687"/>
          <p:cNvSpPr/>
          <p:nvPr/>
        </p:nvSpPr>
        <p:spPr>
          <a:xfrm>
            <a:off x="9575849" y="5168900"/>
            <a:ext cx="1016286"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b="1">
                <a:solidFill>
                  <a:srgbClr val="006795"/>
                </a:solidFill>
              </a:defRPr>
            </a:lvl1pPr>
          </a:lstStyle>
          <a:p>
            <a:r>
              <a:t>Nucleus</a:t>
            </a:r>
          </a:p>
        </p:txBody>
      </p:sp>
      <p:sp>
        <p:nvSpPr>
          <p:cNvPr id="688" name="Shape 688"/>
          <p:cNvSpPr/>
          <p:nvPr/>
        </p:nvSpPr>
        <p:spPr>
          <a:xfrm>
            <a:off x="6445250" y="6235700"/>
            <a:ext cx="1499047"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a:solidFill>
                  <a:srgbClr val="006795"/>
                </a:solidFill>
              </a:defRPr>
            </a:lvl1pPr>
          </a:lstStyle>
          <a:p>
            <a:r>
              <a:t>Chromosome</a:t>
            </a:r>
          </a:p>
        </p:txBody>
      </p:sp>
      <p:sp>
        <p:nvSpPr>
          <p:cNvPr id="689" name="Shape 689"/>
          <p:cNvSpPr/>
          <p:nvPr/>
        </p:nvSpPr>
        <p:spPr>
          <a:xfrm>
            <a:off x="6199528" y="4457700"/>
            <a:ext cx="1003785"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a:solidFill>
                  <a:srgbClr val="006795"/>
                </a:solidFill>
              </a:defRPr>
            </a:lvl1pPr>
          </a:lstStyle>
          <a:p>
            <a:r>
              <a:t>Mutation</a:t>
            </a:r>
          </a:p>
        </p:txBody>
      </p:sp>
      <p:sp>
        <p:nvSpPr>
          <p:cNvPr id="690" name="Shape 690"/>
          <p:cNvSpPr/>
          <p:nvPr/>
        </p:nvSpPr>
        <p:spPr>
          <a:xfrm flipH="1">
            <a:off x="6916142" y="3908502"/>
            <a:ext cx="562592" cy="562593"/>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91" name="Shape 691"/>
          <p:cNvSpPr/>
          <p:nvPr/>
        </p:nvSpPr>
        <p:spPr>
          <a:xfrm>
            <a:off x="11995150" y="3949700"/>
            <a:ext cx="520800"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tabLst>
                <a:tab pos="520700" algn="l"/>
              </a:tabLst>
              <a:defRPr>
                <a:solidFill>
                  <a:srgbClr val="006795"/>
                </a:solidFill>
              </a:defRPr>
            </a:lvl1pPr>
          </a:lstStyle>
          <a:p>
            <a:r>
              <a:t>Cell</a:t>
            </a:r>
          </a:p>
        </p:txBody>
      </p:sp>
      <p:sp>
        <p:nvSpPr>
          <p:cNvPr id="692" name="Shape 692"/>
          <p:cNvSpPr/>
          <p:nvPr/>
        </p:nvSpPr>
        <p:spPr>
          <a:xfrm>
            <a:off x="7789223" y="3499415"/>
            <a:ext cx="2123372" cy="538991"/>
          </a:xfrm>
          <a:custGeom>
            <a:avLst/>
            <a:gdLst/>
            <a:ahLst/>
            <a:cxnLst>
              <a:cxn ang="0">
                <a:pos x="wd2" y="hd2"/>
              </a:cxn>
              <a:cxn ang="5400000">
                <a:pos x="wd2" y="hd2"/>
              </a:cxn>
              <a:cxn ang="10800000">
                <a:pos x="wd2" y="hd2"/>
              </a:cxn>
              <a:cxn ang="16200000">
                <a:pos x="wd2" y="hd2"/>
              </a:cxn>
            </a:cxnLst>
            <a:rect l="0" t="0" r="r" b="b"/>
            <a:pathLst>
              <a:path w="19775" h="9059" extrusionOk="0">
                <a:moveTo>
                  <a:pt x="19775" y="9059"/>
                </a:moveTo>
                <a:lnTo>
                  <a:pt x="19083" y="7354"/>
                </a:lnTo>
                <a:cubicBezTo>
                  <a:pt x="12144" y="-10861"/>
                  <a:pt x="-1825" y="10739"/>
                  <a:pt x="198" y="8778"/>
                </a:cubicBezTo>
              </a:path>
            </a:pathLst>
          </a:custGeom>
          <a:ln w="38100">
            <a:solidFill>
              <a:srgbClr val="006795"/>
            </a:solidFill>
            <a:miter lim="400000"/>
            <a:headEnd type="triangle"/>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93" name="Shape 693"/>
          <p:cNvSpPr/>
          <p:nvPr/>
        </p:nvSpPr>
        <p:spPr>
          <a:xfrm flipH="1">
            <a:off x="7474386" y="6046688"/>
            <a:ext cx="541795" cy="187511"/>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694" name="Shape 694"/>
          <p:cNvSpPr/>
          <p:nvPr/>
        </p:nvSpPr>
        <p:spPr>
          <a:xfrm>
            <a:off x="11347598" y="4088755"/>
            <a:ext cx="679303" cy="5572"/>
          </a:xfrm>
          <a:prstGeom prst="line">
            <a:avLst/>
          </a:pr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8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8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6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p:nvPr/>
        </p:nvSpPr>
        <p:spPr>
          <a:xfrm>
            <a:off x="6413500" y="1270000"/>
            <a:ext cx="9918700" cy="84963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697" name="Genes Code Proteins dna 2.pdf"/>
          <p:cNvPicPr>
            <a:picLocks noChangeAspect="1"/>
          </p:cNvPicPr>
          <p:nvPr/>
        </p:nvPicPr>
        <p:blipFill>
          <a:blip r:embed="rId2">
            <a:extLst/>
          </a:blip>
          <a:srcRect t="19550" r="139" b="61123"/>
          <a:stretch>
            <a:fillRect/>
          </a:stretch>
        </p:blipFill>
        <p:spPr>
          <a:xfrm>
            <a:off x="6587577" y="3314700"/>
            <a:ext cx="5655223" cy="679259"/>
          </a:xfrm>
          <a:prstGeom prst="rect">
            <a:avLst/>
          </a:prstGeom>
          <a:ln w="12700">
            <a:miter lim="400000"/>
          </a:ln>
        </p:spPr>
      </p:pic>
      <p:sp>
        <p:nvSpPr>
          <p:cNvPr id="698" name="Shape 698"/>
          <p:cNvSpPr>
            <a:spLocks noGrp="1"/>
          </p:cNvSpPr>
          <p:nvPr>
            <p:ph type="title"/>
          </p:nvPr>
        </p:nvSpPr>
        <p:spPr>
          <a:prstGeom prst="rect">
            <a:avLst/>
          </a:prstGeom>
        </p:spPr>
        <p:txBody>
          <a:bodyPr/>
          <a:lstStyle>
            <a:lvl1pPr>
              <a:tabLst>
                <a:tab pos="952500" algn="l"/>
              </a:tabLst>
            </a:lvl1pPr>
          </a:lstStyle>
          <a:p>
            <a:r>
              <a:t>Mechanism of Mutation</a:t>
            </a:r>
          </a:p>
        </p:txBody>
      </p:sp>
      <p:sp>
        <p:nvSpPr>
          <p:cNvPr id="699" name="Shape 699"/>
          <p:cNvSpPr>
            <a:spLocks noGrp="1"/>
          </p:cNvSpPr>
          <p:nvPr>
            <p:ph type="body" sz="half" idx="1"/>
          </p:nvPr>
        </p:nvSpPr>
        <p:spPr>
          <a:prstGeom prst="rect">
            <a:avLst/>
          </a:prstGeom>
        </p:spPr>
        <p:txBody>
          <a:bodyPr/>
          <a:lstStyle/>
          <a:p>
            <a:pPr marL="345600" indent="-345600">
              <a:tabLst>
                <a:tab pos="1016000" algn="l"/>
              </a:tabLst>
            </a:pPr>
            <a:r>
              <a:t>Mutations come in many forms. </a:t>
            </a:r>
          </a:p>
          <a:p>
            <a:pPr marL="345600" indent="-345600">
              <a:tabLst>
                <a:tab pos="1016000" algn="l"/>
              </a:tabLst>
            </a:pPr>
            <a:r>
              <a:t>Point mutations affect one base pair in the DNA. The base pair can be lost, duplicated, or substituted. </a:t>
            </a:r>
          </a:p>
          <a:p>
            <a:pPr marL="680000" lvl="1" indent="-320000">
              <a:tabLst>
                <a:tab pos="1485900" algn="l"/>
              </a:tabLst>
            </a:pPr>
            <a:r>
              <a:t>The loss or duplication of a base pair causes a reading frame shift as every triplet after the mutation is affected.</a:t>
            </a:r>
          </a:p>
          <a:p>
            <a:pPr marL="680000" lvl="1" indent="-320000">
              <a:tabLst>
                <a:tab pos="1485900" algn="l"/>
              </a:tabLst>
            </a:pPr>
            <a:r>
              <a:t>A substitution may change a single </a:t>
            </a:r>
            <a:br/>
            <a:r>
              <a:t>amino acid.</a:t>
            </a:r>
          </a:p>
          <a:p>
            <a:pPr marL="345600" indent="-345600">
              <a:tabLst>
                <a:tab pos="1016000" algn="l"/>
              </a:tabLst>
            </a:pPr>
            <a:r>
              <a:t>More extensive mutations may affect whole blocks of genes.</a:t>
            </a:r>
          </a:p>
        </p:txBody>
      </p:sp>
      <p:sp>
        <p:nvSpPr>
          <p:cNvPr id="700" name="Shape 700"/>
          <p:cNvSpPr/>
          <p:nvPr/>
        </p:nvSpPr>
        <p:spPr>
          <a:xfrm>
            <a:off x="6166474" y="2896347"/>
            <a:ext cx="142240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lnSpc>
                <a:spcPts val="2400"/>
              </a:lnSpc>
              <a:tabLst>
                <a:tab pos="520700" algn="l"/>
              </a:tabLst>
              <a:defRPr>
                <a:solidFill>
                  <a:srgbClr val="006795"/>
                </a:solidFill>
              </a:defRPr>
            </a:lvl1pPr>
          </a:lstStyle>
          <a:p>
            <a:r>
              <a:t>Triplet</a:t>
            </a:r>
          </a:p>
        </p:txBody>
      </p:sp>
      <p:sp>
        <p:nvSpPr>
          <p:cNvPr id="701" name="Shape 701"/>
          <p:cNvSpPr/>
          <p:nvPr/>
        </p:nvSpPr>
        <p:spPr>
          <a:xfrm>
            <a:off x="6607846" y="32269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02" name="Shape 702"/>
          <p:cNvSpPr/>
          <p:nvPr/>
        </p:nvSpPr>
        <p:spPr>
          <a:xfrm flipH="1">
            <a:off x="10476828" y="1664540"/>
            <a:ext cx="1016001" cy="101601"/>
          </a:xfrm>
          <a:custGeom>
            <a:avLst/>
            <a:gdLst/>
            <a:ahLst/>
            <a:cxnLst>
              <a:cxn ang="0">
                <a:pos x="wd2" y="hd2"/>
              </a:cxn>
              <a:cxn ang="5400000">
                <a:pos x="wd2" y="hd2"/>
              </a:cxn>
              <a:cxn ang="10800000">
                <a:pos x="wd2" y="hd2"/>
              </a:cxn>
              <a:cxn ang="16200000">
                <a:pos x="wd2" y="hd2"/>
              </a:cxn>
            </a:cxnLst>
            <a:rect l="0" t="0" r="r" b="b"/>
            <a:pathLst>
              <a:path w="21600" h="21600" extrusionOk="0">
                <a:moveTo>
                  <a:pt x="79" y="21600"/>
                </a:moveTo>
                <a:lnTo>
                  <a:pt x="0" y="396"/>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03" name="Shape 703"/>
          <p:cNvSpPr/>
          <p:nvPr/>
        </p:nvSpPr>
        <p:spPr>
          <a:xfrm rot="10800000" flipH="1">
            <a:off x="6657152" y="3916217"/>
            <a:ext cx="23749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 y="446"/>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04" name="Shape 704"/>
          <p:cNvSpPr/>
          <p:nvPr/>
        </p:nvSpPr>
        <p:spPr>
          <a:xfrm>
            <a:off x="8324977" y="1512980"/>
            <a:ext cx="2095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b="1">
                <a:solidFill>
                  <a:srgbClr val="006795"/>
                </a:solidFill>
              </a:defRPr>
            </a:lvl1pPr>
          </a:lstStyle>
          <a:p>
            <a:r>
              <a:t>Polypeptide chain</a:t>
            </a:r>
          </a:p>
        </p:txBody>
      </p:sp>
      <p:sp>
        <p:nvSpPr>
          <p:cNvPr id="705" name="Shape 705"/>
          <p:cNvSpPr/>
          <p:nvPr/>
        </p:nvSpPr>
        <p:spPr>
          <a:xfrm>
            <a:off x="9038963" y="3935319"/>
            <a:ext cx="736601"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b="1">
                <a:solidFill>
                  <a:srgbClr val="006795"/>
                </a:solidFill>
              </a:defRPr>
            </a:lvl1pPr>
          </a:lstStyle>
          <a:p>
            <a:r>
              <a:t>Gene</a:t>
            </a:r>
          </a:p>
        </p:txBody>
      </p:sp>
      <p:sp>
        <p:nvSpPr>
          <p:cNvPr id="706" name="Shape 706"/>
          <p:cNvSpPr/>
          <p:nvPr/>
        </p:nvSpPr>
        <p:spPr>
          <a:xfrm rot="10800000">
            <a:off x="9818208" y="3899506"/>
            <a:ext cx="2387601" cy="139701"/>
          </a:xfrm>
          <a:custGeom>
            <a:avLst/>
            <a:gdLst/>
            <a:ahLst/>
            <a:cxnLst>
              <a:cxn ang="0">
                <a:pos x="wd2" y="hd2"/>
              </a:cxn>
              <a:cxn ang="5400000">
                <a:pos x="wd2" y="hd2"/>
              </a:cxn>
              <a:cxn ang="10800000">
                <a:pos x="wd2" y="hd2"/>
              </a:cxn>
              <a:cxn ang="16200000">
                <a:pos x="wd2" y="hd2"/>
              </a:cxn>
            </a:cxnLst>
            <a:rect l="0" t="0" r="r" b="b"/>
            <a:pathLst>
              <a:path w="21600" h="21600" extrusionOk="0">
                <a:moveTo>
                  <a:pt x="15" y="21600"/>
                </a:moveTo>
                <a:lnTo>
                  <a:pt x="0" y="406"/>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07" name="Shape 707"/>
          <p:cNvSpPr/>
          <p:nvPr/>
        </p:nvSpPr>
        <p:spPr>
          <a:xfrm>
            <a:off x="7263701" y="1658529"/>
            <a:ext cx="1041401" cy="165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 y="373"/>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08" name="Shape 708"/>
          <p:cNvSpPr/>
          <p:nvPr/>
        </p:nvSpPr>
        <p:spPr>
          <a:xfrm>
            <a:off x="7230146" y="32269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09" name="Shape 709"/>
          <p:cNvSpPr/>
          <p:nvPr/>
        </p:nvSpPr>
        <p:spPr>
          <a:xfrm>
            <a:off x="7852446" y="32269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0" name="Shape 710"/>
          <p:cNvSpPr/>
          <p:nvPr/>
        </p:nvSpPr>
        <p:spPr>
          <a:xfrm>
            <a:off x="8474746" y="32269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1" name="Shape 711"/>
          <p:cNvSpPr/>
          <p:nvPr/>
        </p:nvSpPr>
        <p:spPr>
          <a:xfrm>
            <a:off x="9097046" y="32269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2" name="Shape 712"/>
          <p:cNvSpPr/>
          <p:nvPr/>
        </p:nvSpPr>
        <p:spPr>
          <a:xfrm>
            <a:off x="9719346" y="32269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3" name="Shape 713"/>
          <p:cNvSpPr/>
          <p:nvPr/>
        </p:nvSpPr>
        <p:spPr>
          <a:xfrm>
            <a:off x="10341646" y="32269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4" name="Shape 714"/>
          <p:cNvSpPr/>
          <p:nvPr/>
        </p:nvSpPr>
        <p:spPr>
          <a:xfrm>
            <a:off x="10963946" y="32269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5" name="Shape 715"/>
          <p:cNvSpPr/>
          <p:nvPr/>
        </p:nvSpPr>
        <p:spPr>
          <a:xfrm>
            <a:off x="11598946" y="32269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6" name="Shape 716"/>
          <p:cNvSpPr/>
          <p:nvPr/>
        </p:nvSpPr>
        <p:spPr>
          <a:xfrm>
            <a:off x="7586402" y="26268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7" name="Shape 717"/>
          <p:cNvSpPr/>
          <p:nvPr/>
        </p:nvSpPr>
        <p:spPr>
          <a:xfrm>
            <a:off x="8196002" y="26268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8" name="Shape 718"/>
          <p:cNvSpPr/>
          <p:nvPr/>
        </p:nvSpPr>
        <p:spPr>
          <a:xfrm>
            <a:off x="8805602" y="26268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19" name="Shape 719"/>
          <p:cNvSpPr/>
          <p:nvPr/>
        </p:nvSpPr>
        <p:spPr>
          <a:xfrm>
            <a:off x="9415202" y="26268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20" name="Shape 720"/>
          <p:cNvSpPr/>
          <p:nvPr/>
        </p:nvSpPr>
        <p:spPr>
          <a:xfrm>
            <a:off x="10024802" y="26268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21" name="Shape 721"/>
          <p:cNvSpPr/>
          <p:nvPr/>
        </p:nvSpPr>
        <p:spPr>
          <a:xfrm>
            <a:off x="10634402" y="26268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22" name="Shape 722"/>
          <p:cNvSpPr/>
          <p:nvPr/>
        </p:nvSpPr>
        <p:spPr>
          <a:xfrm>
            <a:off x="11244002" y="26268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23" name="Shape 723"/>
          <p:cNvSpPr/>
          <p:nvPr/>
        </p:nvSpPr>
        <p:spPr>
          <a:xfrm>
            <a:off x="7340600" y="2044700"/>
            <a:ext cx="520700" cy="520700"/>
          </a:xfrm>
          <a:prstGeom prst="ellipse">
            <a:avLst/>
          </a:prstGeom>
          <a:gradFill>
            <a:gsLst>
              <a:gs pos="0">
                <a:srgbClr val="FFFFFF"/>
              </a:gs>
              <a:gs pos="100000">
                <a:srgbClr val="929000"/>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4" name="Shape 724"/>
          <p:cNvSpPr/>
          <p:nvPr/>
        </p:nvSpPr>
        <p:spPr>
          <a:xfrm>
            <a:off x="7937500" y="2044700"/>
            <a:ext cx="520700" cy="520700"/>
          </a:xfrm>
          <a:prstGeom prst="ellipse">
            <a:avLst/>
          </a:prstGeom>
          <a:gradFill>
            <a:gsLst>
              <a:gs pos="0">
                <a:srgbClr val="FFFFFF"/>
              </a:gs>
              <a:gs pos="100000">
                <a:srgbClr val="008F00"/>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5" name="Shape 725"/>
          <p:cNvSpPr/>
          <p:nvPr/>
        </p:nvSpPr>
        <p:spPr>
          <a:xfrm>
            <a:off x="8547100" y="2044700"/>
            <a:ext cx="520700" cy="520700"/>
          </a:xfrm>
          <a:prstGeom prst="ellipse">
            <a:avLst/>
          </a:prstGeom>
          <a:gradFill>
            <a:gsLst>
              <a:gs pos="0">
                <a:srgbClr val="FFFFFF"/>
              </a:gs>
              <a:gs pos="100000">
                <a:srgbClr val="011993"/>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6" name="Shape 726"/>
          <p:cNvSpPr/>
          <p:nvPr/>
        </p:nvSpPr>
        <p:spPr>
          <a:xfrm>
            <a:off x="9156700" y="2044700"/>
            <a:ext cx="520700" cy="520700"/>
          </a:xfrm>
          <a:prstGeom prst="ellipse">
            <a:avLst/>
          </a:prstGeom>
          <a:gradFill>
            <a:gsLst>
              <a:gs pos="0">
                <a:srgbClr val="FFFFFF"/>
              </a:gs>
              <a:gs pos="100000">
                <a:srgbClr val="942193"/>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7" name="Shape 727"/>
          <p:cNvSpPr/>
          <p:nvPr/>
        </p:nvSpPr>
        <p:spPr>
          <a:xfrm>
            <a:off x="9766300" y="2044700"/>
            <a:ext cx="520700" cy="520700"/>
          </a:xfrm>
          <a:prstGeom prst="ellipse">
            <a:avLst/>
          </a:prstGeom>
          <a:gradFill>
            <a:gsLst>
              <a:gs pos="0">
                <a:srgbClr val="FFFFFF"/>
              </a:gs>
              <a:gs pos="100000">
                <a:srgbClr val="919191"/>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8" name="Shape 728"/>
          <p:cNvSpPr/>
          <p:nvPr/>
        </p:nvSpPr>
        <p:spPr>
          <a:xfrm>
            <a:off x="10375900" y="2044700"/>
            <a:ext cx="520700" cy="520700"/>
          </a:xfrm>
          <a:prstGeom prst="ellipse">
            <a:avLst/>
          </a:prstGeom>
          <a:gradFill>
            <a:gsLst>
              <a:gs pos="0">
                <a:srgbClr val="FFFFFF"/>
              </a:gs>
              <a:gs pos="100000">
                <a:srgbClr val="929292"/>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29" name="Shape 729"/>
          <p:cNvSpPr/>
          <p:nvPr/>
        </p:nvSpPr>
        <p:spPr>
          <a:xfrm>
            <a:off x="10972800" y="2044700"/>
            <a:ext cx="520700" cy="520700"/>
          </a:xfrm>
          <a:prstGeom prst="ellipse">
            <a:avLst/>
          </a:prstGeom>
          <a:gradFill>
            <a:gsLst>
              <a:gs pos="0">
                <a:srgbClr val="FFFFFF"/>
              </a:gs>
              <a:gs pos="100000">
                <a:srgbClr val="FF2600"/>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0" name="Shape 730"/>
          <p:cNvSpPr/>
          <p:nvPr/>
        </p:nvSpPr>
        <p:spPr>
          <a:xfrm>
            <a:off x="6242674" y="6719047"/>
            <a:ext cx="142240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lnSpc>
                <a:spcPts val="2400"/>
              </a:lnSpc>
              <a:tabLst>
                <a:tab pos="520700" algn="l"/>
              </a:tabLst>
              <a:defRPr>
                <a:solidFill>
                  <a:srgbClr val="006795"/>
                </a:solidFill>
              </a:defRPr>
            </a:lvl1pPr>
          </a:lstStyle>
          <a:p>
            <a:r>
              <a:t>Triplet</a:t>
            </a:r>
          </a:p>
        </p:txBody>
      </p:sp>
      <p:sp>
        <p:nvSpPr>
          <p:cNvPr id="731" name="Shape 731"/>
          <p:cNvSpPr/>
          <p:nvPr/>
        </p:nvSpPr>
        <p:spPr>
          <a:xfrm>
            <a:off x="6684046" y="70496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32" name="Shape 732"/>
          <p:cNvSpPr/>
          <p:nvPr/>
        </p:nvSpPr>
        <p:spPr>
          <a:xfrm flipH="1">
            <a:off x="10553028" y="5487240"/>
            <a:ext cx="1016001" cy="101601"/>
          </a:xfrm>
          <a:custGeom>
            <a:avLst/>
            <a:gdLst/>
            <a:ahLst/>
            <a:cxnLst>
              <a:cxn ang="0">
                <a:pos x="wd2" y="hd2"/>
              </a:cxn>
              <a:cxn ang="5400000">
                <a:pos x="wd2" y="hd2"/>
              </a:cxn>
              <a:cxn ang="10800000">
                <a:pos x="wd2" y="hd2"/>
              </a:cxn>
              <a:cxn ang="16200000">
                <a:pos x="wd2" y="hd2"/>
              </a:cxn>
            </a:cxnLst>
            <a:rect l="0" t="0" r="r" b="b"/>
            <a:pathLst>
              <a:path w="21600" h="21600" extrusionOk="0">
                <a:moveTo>
                  <a:pt x="79" y="21600"/>
                </a:moveTo>
                <a:lnTo>
                  <a:pt x="0" y="396"/>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3" name="Shape 733"/>
          <p:cNvSpPr/>
          <p:nvPr/>
        </p:nvSpPr>
        <p:spPr>
          <a:xfrm rot="10800000" flipH="1">
            <a:off x="6822252" y="7954817"/>
            <a:ext cx="2247901" cy="88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 y="446"/>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4" name="Shape 734"/>
          <p:cNvSpPr/>
          <p:nvPr/>
        </p:nvSpPr>
        <p:spPr>
          <a:xfrm>
            <a:off x="8401177" y="5335680"/>
            <a:ext cx="2095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b="1">
                <a:solidFill>
                  <a:srgbClr val="006795"/>
                </a:solidFill>
              </a:defRPr>
            </a:lvl1pPr>
          </a:lstStyle>
          <a:p>
            <a:r>
              <a:t>Polypeptide chain</a:t>
            </a:r>
          </a:p>
        </p:txBody>
      </p:sp>
      <p:sp>
        <p:nvSpPr>
          <p:cNvPr id="735" name="Shape 735"/>
          <p:cNvSpPr/>
          <p:nvPr/>
        </p:nvSpPr>
        <p:spPr>
          <a:xfrm>
            <a:off x="9115163" y="7935819"/>
            <a:ext cx="736601"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2400"/>
              </a:lnSpc>
              <a:tabLst>
                <a:tab pos="520700" algn="l"/>
              </a:tabLst>
              <a:defRPr b="1">
                <a:solidFill>
                  <a:srgbClr val="006795"/>
                </a:solidFill>
              </a:defRPr>
            </a:lvl1pPr>
          </a:lstStyle>
          <a:p>
            <a:r>
              <a:t>Gene</a:t>
            </a:r>
          </a:p>
        </p:txBody>
      </p:sp>
      <p:sp>
        <p:nvSpPr>
          <p:cNvPr id="736" name="Shape 736"/>
          <p:cNvSpPr/>
          <p:nvPr/>
        </p:nvSpPr>
        <p:spPr>
          <a:xfrm rot="10800000">
            <a:off x="9894408" y="7900006"/>
            <a:ext cx="2311401" cy="139701"/>
          </a:xfrm>
          <a:custGeom>
            <a:avLst/>
            <a:gdLst/>
            <a:ahLst/>
            <a:cxnLst>
              <a:cxn ang="0">
                <a:pos x="wd2" y="hd2"/>
              </a:cxn>
              <a:cxn ang="5400000">
                <a:pos x="wd2" y="hd2"/>
              </a:cxn>
              <a:cxn ang="10800000">
                <a:pos x="wd2" y="hd2"/>
              </a:cxn>
              <a:cxn ang="16200000">
                <a:pos x="wd2" y="hd2"/>
              </a:cxn>
            </a:cxnLst>
            <a:rect l="0" t="0" r="r" b="b"/>
            <a:pathLst>
              <a:path w="21600" h="21600" extrusionOk="0">
                <a:moveTo>
                  <a:pt x="15" y="21600"/>
                </a:moveTo>
                <a:lnTo>
                  <a:pt x="0" y="406"/>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7" name="Shape 737"/>
          <p:cNvSpPr/>
          <p:nvPr/>
        </p:nvSpPr>
        <p:spPr>
          <a:xfrm>
            <a:off x="7339901" y="5481229"/>
            <a:ext cx="1041401" cy="165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 y="373"/>
                </a:lnTo>
                <a:lnTo>
                  <a:pt x="21600" y="0"/>
                </a:lnTo>
              </a:path>
            </a:pathLst>
          </a:custGeom>
          <a:ln w="381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38" name="Shape 738"/>
          <p:cNvSpPr/>
          <p:nvPr/>
        </p:nvSpPr>
        <p:spPr>
          <a:xfrm>
            <a:off x="7306346" y="70496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39" name="Shape 739"/>
          <p:cNvSpPr/>
          <p:nvPr/>
        </p:nvSpPr>
        <p:spPr>
          <a:xfrm>
            <a:off x="7928646" y="70496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0" name="Shape 740"/>
          <p:cNvSpPr/>
          <p:nvPr/>
        </p:nvSpPr>
        <p:spPr>
          <a:xfrm>
            <a:off x="8550946" y="70496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1" name="Shape 741"/>
          <p:cNvSpPr/>
          <p:nvPr/>
        </p:nvSpPr>
        <p:spPr>
          <a:xfrm>
            <a:off x="9173246" y="70496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2" name="Shape 742"/>
          <p:cNvSpPr/>
          <p:nvPr/>
        </p:nvSpPr>
        <p:spPr>
          <a:xfrm>
            <a:off x="9795546" y="70496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3" name="Shape 743"/>
          <p:cNvSpPr/>
          <p:nvPr/>
        </p:nvSpPr>
        <p:spPr>
          <a:xfrm>
            <a:off x="10417846" y="70496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4" name="Shape 744"/>
          <p:cNvSpPr/>
          <p:nvPr/>
        </p:nvSpPr>
        <p:spPr>
          <a:xfrm>
            <a:off x="11040146" y="70496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5" name="Shape 745"/>
          <p:cNvSpPr/>
          <p:nvPr/>
        </p:nvSpPr>
        <p:spPr>
          <a:xfrm>
            <a:off x="11675146" y="7049667"/>
            <a:ext cx="593885" cy="78"/>
          </a:xfrm>
          <a:prstGeom prst="line">
            <a:avLst/>
          </a:prstGeom>
          <a:ln w="508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6" name="Shape 746"/>
          <p:cNvSpPr/>
          <p:nvPr/>
        </p:nvSpPr>
        <p:spPr>
          <a:xfrm>
            <a:off x="7662602" y="64495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7" name="Shape 747"/>
          <p:cNvSpPr/>
          <p:nvPr/>
        </p:nvSpPr>
        <p:spPr>
          <a:xfrm>
            <a:off x="8272202" y="64495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8" name="Shape 748"/>
          <p:cNvSpPr/>
          <p:nvPr/>
        </p:nvSpPr>
        <p:spPr>
          <a:xfrm>
            <a:off x="8881802" y="64495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49" name="Shape 749"/>
          <p:cNvSpPr/>
          <p:nvPr/>
        </p:nvSpPr>
        <p:spPr>
          <a:xfrm>
            <a:off x="9491402" y="64495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50" name="Shape 750"/>
          <p:cNvSpPr/>
          <p:nvPr/>
        </p:nvSpPr>
        <p:spPr>
          <a:xfrm>
            <a:off x="10101002" y="64495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51" name="Shape 751"/>
          <p:cNvSpPr/>
          <p:nvPr/>
        </p:nvSpPr>
        <p:spPr>
          <a:xfrm>
            <a:off x="10710602" y="64495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52" name="Shape 752"/>
          <p:cNvSpPr/>
          <p:nvPr/>
        </p:nvSpPr>
        <p:spPr>
          <a:xfrm>
            <a:off x="11320202" y="6449592"/>
            <a:ext cx="1" cy="290285"/>
          </a:xfrm>
          <a:prstGeom prst="line">
            <a:avLst/>
          </a:prstGeom>
          <a:ln w="25400">
            <a:solidFill>
              <a:srgbClr val="006994"/>
            </a:solidFill>
            <a:prstDash val="sysDot"/>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753" name="Shape 753"/>
          <p:cNvSpPr/>
          <p:nvPr/>
        </p:nvSpPr>
        <p:spPr>
          <a:xfrm>
            <a:off x="7416800" y="5867400"/>
            <a:ext cx="520700" cy="520700"/>
          </a:xfrm>
          <a:prstGeom prst="ellipse">
            <a:avLst/>
          </a:prstGeom>
          <a:gradFill>
            <a:gsLst>
              <a:gs pos="0">
                <a:srgbClr val="FFFFFF"/>
              </a:gs>
              <a:gs pos="100000">
                <a:srgbClr val="929000"/>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4" name="Shape 754"/>
          <p:cNvSpPr/>
          <p:nvPr/>
        </p:nvSpPr>
        <p:spPr>
          <a:xfrm>
            <a:off x="8013700" y="5867400"/>
            <a:ext cx="520700" cy="520700"/>
          </a:xfrm>
          <a:prstGeom prst="ellipse">
            <a:avLst/>
          </a:prstGeom>
          <a:gradFill>
            <a:gsLst>
              <a:gs pos="0">
                <a:srgbClr val="FFFFFF"/>
              </a:gs>
              <a:gs pos="100000">
                <a:srgbClr val="008F00"/>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5" name="Shape 755"/>
          <p:cNvSpPr/>
          <p:nvPr/>
        </p:nvSpPr>
        <p:spPr>
          <a:xfrm>
            <a:off x="8623300" y="5867400"/>
            <a:ext cx="520700" cy="520700"/>
          </a:xfrm>
          <a:prstGeom prst="ellipse">
            <a:avLst/>
          </a:prstGeom>
          <a:gradFill>
            <a:gsLst>
              <a:gs pos="0">
                <a:srgbClr val="FFFFFF"/>
              </a:gs>
              <a:gs pos="100000">
                <a:srgbClr val="011993"/>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6" name="Shape 756"/>
          <p:cNvSpPr/>
          <p:nvPr/>
        </p:nvSpPr>
        <p:spPr>
          <a:xfrm>
            <a:off x="9232900" y="5867400"/>
            <a:ext cx="520700" cy="520700"/>
          </a:xfrm>
          <a:prstGeom prst="ellipse">
            <a:avLst/>
          </a:prstGeom>
          <a:gradFill>
            <a:gsLst>
              <a:gs pos="0">
                <a:srgbClr val="FFFFFF"/>
              </a:gs>
              <a:gs pos="100000">
                <a:srgbClr val="0096FF"/>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7" name="Shape 757"/>
          <p:cNvSpPr/>
          <p:nvPr/>
        </p:nvSpPr>
        <p:spPr>
          <a:xfrm>
            <a:off x="9842500" y="5867400"/>
            <a:ext cx="520700" cy="520700"/>
          </a:xfrm>
          <a:prstGeom prst="ellipse">
            <a:avLst/>
          </a:prstGeom>
          <a:gradFill>
            <a:gsLst>
              <a:gs pos="0">
                <a:srgbClr val="FFFFFF"/>
              </a:gs>
              <a:gs pos="100000">
                <a:srgbClr val="AA7942"/>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8" name="Shape 758"/>
          <p:cNvSpPr/>
          <p:nvPr/>
        </p:nvSpPr>
        <p:spPr>
          <a:xfrm>
            <a:off x="10452100" y="5867400"/>
            <a:ext cx="520700" cy="520700"/>
          </a:xfrm>
          <a:prstGeom prst="ellipse">
            <a:avLst/>
          </a:prstGeom>
          <a:gradFill>
            <a:gsLst>
              <a:gs pos="0">
                <a:srgbClr val="FFFFFF"/>
              </a:gs>
              <a:gs pos="100000">
                <a:srgbClr val="76D6FF"/>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59" name="Shape 759"/>
          <p:cNvSpPr/>
          <p:nvPr/>
        </p:nvSpPr>
        <p:spPr>
          <a:xfrm>
            <a:off x="11049000" y="5867400"/>
            <a:ext cx="520700" cy="520700"/>
          </a:xfrm>
          <a:prstGeom prst="ellipse">
            <a:avLst/>
          </a:prstGeom>
          <a:gradFill>
            <a:gsLst>
              <a:gs pos="0">
                <a:srgbClr val="FFFFFF"/>
              </a:gs>
              <a:gs pos="100000">
                <a:srgbClr val="424242"/>
              </a:gs>
            </a:gsLst>
            <a:path>
              <a:fillToRect l="67537" t="30468" r="32462" b="69531"/>
            </a:path>
          </a:gra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762" name="Group 762"/>
          <p:cNvGrpSpPr/>
          <p:nvPr/>
        </p:nvGrpSpPr>
        <p:grpSpPr>
          <a:xfrm>
            <a:off x="10266244" y="8287774"/>
            <a:ext cx="168802" cy="370840"/>
            <a:chOff x="0" y="0"/>
            <a:chExt cx="168800" cy="370839"/>
          </a:xfrm>
        </p:grpSpPr>
        <p:sp>
          <p:nvSpPr>
            <p:cNvPr id="760" name="Shape 760"/>
            <p:cNvSpPr/>
            <p:nvPr/>
          </p:nvSpPr>
          <p:spPr>
            <a:xfrm>
              <a:off x="0" y="0"/>
              <a:ext cx="168801"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1" y="3503"/>
                  </a:lnTo>
                  <a:lnTo>
                    <a:pt x="2" y="0"/>
                  </a:ln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61" name="Shape 761"/>
            <p:cNvSpPr/>
            <p:nvPr/>
          </p:nvSpPr>
          <p:spPr>
            <a:xfrm>
              <a:off x="48820" y="109042"/>
              <a:ext cx="62869" cy="104380"/>
            </a:xfrm>
            <a:custGeom>
              <a:avLst/>
              <a:gdLst/>
              <a:ahLst/>
              <a:cxnLst>
                <a:cxn ang="0">
                  <a:pos x="wd2" y="hd2"/>
                </a:cxn>
                <a:cxn ang="5400000">
                  <a:pos x="wd2" y="hd2"/>
                </a:cxn>
                <a:cxn ang="10800000">
                  <a:pos x="wd2" y="hd2"/>
                </a:cxn>
                <a:cxn ang="16200000">
                  <a:pos x="wd2" y="hd2"/>
                </a:cxn>
              </a:cxnLst>
              <a:rect l="0" t="0" r="r" b="b"/>
              <a:pathLst>
                <a:path w="21600" h="21600" extrusionOk="0">
                  <a:moveTo>
                    <a:pt x="21600" y="4320"/>
                  </a:moveTo>
                  <a:lnTo>
                    <a:pt x="15063" y="4320"/>
                  </a:lnTo>
                  <a:lnTo>
                    <a:pt x="15062" y="21600"/>
                  </a:lnTo>
                  <a:lnTo>
                    <a:pt x="6726" y="21600"/>
                  </a:lnTo>
                  <a:lnTo>
                    <a:pt x="6727" y="4320"/>
                  </a:lnTo>
                  <a:lnTo>
                    <a:pt x="0" y="4320"/>
                  </a:lnTo>
                  <a:lnTo>
                    <a:pt x="1" y="0"/>
                  </a:lnTo>
                  <a:lnTo>
                    <a:pt x="21600" y="0"/>
                  </a:lnTo>
                  <a:lnTo>
                    <a:pt x="21600" y="4320"/>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763" name="Shape 763"/>
          <p:cNvSpPr/>
          <p:nvPr/>
        </p:nvSpPr>
        <p:spPr>
          <a:xfrm>
            <a:off x="8318500" y="4381500"/>
            <a:ext cx="20574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Original sequence</a:t>
            </a:r>
          </a:p>
        </p:txBody>
      </p:sp>
      <p:sp>
        <p:nvSpPr>
          <p:cNvPr id="764" name="Shape 764"/>
          <p:cNvSpPr/>
          <p:nvPr/>
        </p:nvSpPr>
        <p:spPr>
          <a:xfrm>
            <a:off x="6616700" y="8699500"/>
            <a:ext cx="56134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lvl1pPr>
          </a:lstStyle>
          <a:p>
            <a:r>
              <a:t>The loss of one base can cause a shift in the reading frame and produce new amino acids in the protein.</a:t>
            </a:r>
          </a:p>
        </p:txBody>
      </p:sp>
      <p:grpSp>
        <p:nvGrpSpPr>
          <p:cNvPr id="821" name="Group 821"/>
          <p:cNvGrpSpPr/>
          <p:nvPr/>
        </p:nvGrpSpPr>
        <p:grpSpPr>
          <a:xfrm>
            <a:off x="6833919" y="7249441"/>
            <a:ext cx="5338718" cy="431801"/>
            <a:chOff x="0" y="0"/>
            <a:chExt cx="5338717" cy="431799"/>
          </a:xfrm>
        </p:grpSpPr>
        <p:grpSp>
          <p:nvGrpSpPr>
            <p:cNvPr id="819" name="Group 819"/>
            <p:cNvGrpSpPr/>
            <p:nvPr/>
          </p:nvGrpSpPr>
          <p:grpSpPr>
            <a:xfrm>
              <a:off x="0" y="0"/>
              <a:ext cx="5338718" cy="431800"/>
              <a:chOff x="0" y="0"/>
              <a:chExt cx="5338717" cy="431799"/>
            </a:xfrm>
          </p:grpSpPr>
          <p:sp>
            <p:nvSpPr>
              <p:cNvPr id="765" name="Shape 765"/>
              <p:cNvSpPr/>
              <p:nvPr/>
            </p:nvSpPr>
            <p:spPr>
              <a:xfrm>
                <a:off x="4345207" y="803"/>
                <a:ext cx="168792" cy="43099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lnTo>
                      <a:pt x="10800" y="0"/>
                    </a:lnTo>
                    <a:lnTo>
                      <a:pt x="1" y="3014"/>
                    </a:ln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66" name="Shape 766"/>
              <p:cNvSpPr/>
              <p:nvPr/>
            </p:nvSpPr>
            <p:spPr>
              <a:xfrm>
                <a:off x="4392067" y="173788"/>
                <a:ext cx="74308" cy="104383"/>
              </a:xfrm>
              <a:custGeom>
                <a:avLst/>
                <a:gdLst/>
                <a:ahLst/>
                <a:cxnLst>
                  <a:cxn ang="0">
                    <a:pos x="wd2" y="hd2"/>
                  </a:cxn>
                  <a:cxn ang="5400000">
                    <a:pos x="wd2" y="hd2"/>
                  </a:cxn>
                  <a:cxn ang="10800000">
                    <a:pos x="wd2" y="hd2"/>
                  </a:cxn>
                  <a:cxn ang="16200000">
                    <a:pos x="wd2" y="hd2"/>
                  </a:cxn>
                </a:cxnLst>
                <a:rect l="0" t="0" r="r" b="b"/>
                <a:pathLst>
                  <a:path w="21600" h="21600" extrusionOk="0">
                    <a:moveTo>
                      <a:pt x="14507" y="21600"/>
                    </a:moveTo>
                    <a:lnTo>
                      <a:pt x="13664" y="17395"/>
                    </a:lnTo>
                    <a:lnTo>
                      <a:pt x="8134" y="17395"/>
                    </a:lnTo>
                    <a:lnTo>
                      <a:pt x="7133" y="21600"/>
                    </a:lnTo>
                    <a:lnTo>
                      <a:pt x="0" y="21600"/>
                    </a:lnTo>
                    <a:lnTo>
                      <a:pt x="6532" y="0"/>
                    </a:lnTo>
                    <a:lnTo>
                      <a:pt x="15029" y="0"/>
                    </a:lnTo>
                    <a:lnTo>
                      <a:pt x="21600" y="21600"/>
                    </a:lnTo>
                    <a:lnTo>
                      <a:pt x="14507" y="21600"/>
                    </a:lnTo>
                    <a:close/>
                    <a:moveTo>
                      <a:pt x="8816" y="13593"/>
                    </a:moveTo>
                    <a:lnTo>
                      <a:pt x="12904" y="13593"/>
                    </a:lnTo>
                    <a:lnTo>
                      <a:pt x="10860" y="3917"/>
                    </a:lnTo>
                    <a:lnTo>
                      <a:pt x="8816" y="13593"/>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67" name="Shape 767"/>
              <p:cNvSpPr/>
              <p:nvPr/>
            </p:nvSpPr>
            <p:spPr>
              <a:xfrm>
                <a:off x="3932843" y="803"/>
                <a:ext cx="168796" cy="43099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lnTo>
                      <a:pt x="10801" y="0"/>
                    </a:lnTo>
                    <a:lnTo>
                      <a:pt x="1" y="3014"/>
                    </a:ln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68" name="Shape 768"/>
              <p:cNvSpPr/>
              <p:nvPr/>
            </p:nvSpPr>
            <p:spPr>
              <a:xfrm>
                <a:off x="3979701" y="173788"/>
                <a:ext cx="74310" cy="104383"/>
              </a:xfrm>
              <a:custGeom>
                <a:avLst/>
                <a:gdLst/>
                <a:ahLst/>
                <a:cxnLst>
                  <a:cxn ang="0">
                    <a:pos x="wd2" y="hd2"/>
                  </a:cxn>
                  <a:cxn ang="5400000">
                    <a:pos x="wd2" y="hd2"/>
                  </a:cxn>
                  <a:cxn ang="10800000">
                    <a:pos x="wd2" y="hd2"/>
                  </a:cxn>
                  <a:cxn ang="16200000">
                    <a:pos x="wd2" y="hd2"/>
                  </a:cxn>
                </a:cxnLst>
                <a:rect l="0" t="0" r="r" b="b"/>
                <a:pathLst>
                  <a:path w="21600" h="21600" extrusionOk="0">
                    <a:moveTo>
                      <a:pt x="14507" y="21600"/>
                    </a:moveTo>
                    <a:lnTo>
                      <a:pt x="13665" y="17395"/>
                    </a:lnTo>
                    <a:lnTo>
                      <a:pt x="8135" y="17395"/>
                    </a:lnTo>
                    <a:lnTo>
                      <a:pt x="7134" y="21600"/>
                    </a:lnTo>
                    <a:lnTo>
                      <a:pt x="0" y="21600"/>
                    </a:lnTo>
                    <a:lnTo>
                      <a:pt x="6533" y="0"/>
                    </a:lnTo>
                    <a:lnTo>
                      <a:pt x="15028" y="0"/>
                    </a:lnTo>
                    <a:lnTo>
                      <a:pt x="21600" y="21600"/>
                    </a:lnTo>
                    <a:lnTo>
                      <a:pt x="14507" y="21600"/>
                    </a:lnTo>
                    <a:close/>
                    <a:moveTo>
                      <a:pt x="8817" y="13593"/>
                    </a:moveTo>
                    <a:lnTo>
                      <a:pt x="12904" y="13593"/>
                    </a:lnTo>
                    <a:lnTo>
                      <a:pt x="10861" y="3917"/>
                    </a:lnTo>
                    <a:lnTo>
                      <a:pt x="8817" y="13593"/>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69" name="Shape 769"/>
              <p:cNvSpPr/>
              <p:nvPr/>
            </p:nvSpPr>
            <p:spPr>
              <a:xfrm>
                <a:off x="1855741" y="412"/>
                <a:ext cx="168790" cy="4309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lnTo>
                      <a:pt x="10801" y="0"/>
                    </a:lnTo>
                    <a:lnTo>
                      <a:pt x="1" y="3014"/>
                    </a:lnTo>
                    <a:lnTo>
                      <a:pt x="0" y="21600"/>
                    </a:lnTo>
                    <a:close/>
                  </a:path>
                </a:pathLst>
              </a:custGeom>
              <a:solidFill>
                <a:srgbClr val="ADA085"/>
              </a:solidFill>
              <a:ln w="4953"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0" name="Shape 770"/>
              <p:cNvSpPr/>
              <p:nvPr/>
            </p:nvSpPr>
            <p:spPr>
              <a:xfrm>
                <a:off x="1902183" y="173788"/>
                <a:ext cx="74306" cy="104383"/>
              </a:xfrm>
              <a:custGeom>
                <a:avLst/>
                <a:gdLst/>
                <a:ahLst/>
                <a:cxnLst>
                  <a:cxn ang="0">
                    <a:pos x="wd2" y="hd2"/>
                  </a:cxn>
                  <a:cxn ang="5400000">
                    <a:pos x="wd2" y="hd2"/>
                  </a:cxn>
                  <a:cxn ang="10800000">
                    <a:pos x="wd2" y="hd2"/>
                  </a:cxn>
                  <a:cxn ang="16200000">
                    <a:pos x="wd2" y="hd2"/>
                  </a:cxn>
                </a:cxnLst>
                <a:rect l="0" t="0" r="r" b="b"/>
                <a:pathLst>
                  <a:path w="21600" h="21600" extrusionOk="0">
                    <a:moveTo>
                      <a:pt x="14507" y="21600"/>
                    </a:moveTo>
                    <a:lnTo>
                      <a:pt x="13666" y="17395"/>
                    </a:lnTo>
                    <a:lnTo>
                      <a:pt x="8135" y="17395"/>
                    </a:lnTo>
                    <a:lnTo>
                      <a:pt x="7133" y="21600"/>
                    </a:lnTo>
                    <a:lnTo>
                      <a:pt x="0" y="21600"/>
                    </a:lnTo>
                    <a:lnTo>
                      <a:pt x="6533" y="0"/>
                    </a:lnTo>
                    <a:lnTo>
                      <a:pt x="15028" y="0"/>
                    </a:lnTo>
                    <a:lnTo>
                      <a:pt x="21600" y="21600"/>
                    </a:lnTo>
                    <a:lnTo>
                      <a:pt x="14507" y="21600"/>
                    </a:lnTo>
                    <a:close/>
                    <a:moveTo>
                      <a:pt x="8817" y="13593"/>
                    </a:moveTo>
                    <a:lnTo>
                      <a:pt x="12904" y="13593"/>
                    </a:lnTo>
                    <a:lnTo>
                      <a:pt x="10861" y="3917"/>
                    </a:lnTo>
                    <a:lnTo>
                      <a:pt x="8817" y="13593"/>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1" name="Shape 771"/>
              <p:cNvSpPr/>
              <p:nvPr/>
            </p:nvSpPr>
            <p:spPr>
              <a:xfrm>
                <a:off x="2268102" y="412"/>
                <a:ext cx="168792" cy="4309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lnTo>
                      <a:pt x="10801" y="0"/>
                    </a:lnTo>
                    <a:lnTo>
                      <a:pt x="1" y="3014"/>
                    </a:lnTo>
                    <a:lnTo>
                      <a:pt x="0" y="21600"/>
                    </a:lnTo>
                    <a:close/>
                  </a:path>
                </a:pathLst>
              </a:custGeom>
              <a:solidFill>
                <a:srgbClr val="ADA085"/>
              </a:solidFill>
              <a:ln w="4953"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2" name="Shape 772"/>
              <p:cNvSpPr/>
              <p:nvPr/>
            </p:nvSpPr>
            <p:spPr>
              <a:xfrm>
                <a:off x="2314546" y="173788"/>
                <a:ext cx="74308" cy="104383"/>
              </a:xfrm>
              <a:custGeom>
                <a:avLst/>
                <a:gdLst/>
                <a:ahLst/>
                <a:cxnLst>
                  <a:cxn ang="0">
                    <a:pos x="wd2" y="hd2"/>
                  </a:cxn>
                  <a:cxn ang="5400000">
                    <a:pos x="wd2" y="hd2"/>
                  </a:cxn>
                  <a:cxn ang="10800000">
                    <a:pos x="wd2" y="hd2"/>
                  </a:cxn>
                  <a:cxn ang="16200000">
                    <a:pos x="wd2" y="hd2"/>
                  </a:cxn>
                </a:cxnLst>
                <a:rect l="0" t="0" r="r" b="b"/>
                <a:pathLst>
                  <a:path w="21600" h="21600" extrusionOk="0">
                    <a:moveTo>
                      <a:pt x="14507" y="21600"/>
                    </a:moveTo>
                    <a:lnTo>
                      <a:pt x="13665" y="17395"/>
                    </a:lnTo>
                    <a:lnTo>
                      <a:pt x="8135" y="17395"/>
                    </a:lnTo>
                    <a:lnTo>
                      <a:pt x="7133" y="21600"/>
                    </a:lnTo>
                    <a:lnTo>
                      <a:pt x="0" y="21600"/>
                    </a:lnTo>
                    <a:lnTo>
                      <a:pt x="6532" y="0"/>
                    </a:lnTo>
                    <a:lnTo>
                      <a:pt x="15028" y="0"/>
                    </a:lnTo>
                    <a:lnTo>
                      <a:pt x="21600" y="21600"/>
                    </a:lnTo>
                    <a:lnTo>
                      <a:pt x="14507" y="21600"/>
                    </a:lnTo>
                    <a:close/>
                    <a:moveTo>
                      <a:pt x="8816" y="13593"/>
                    </a:moveTo>
                    <a:lnTo>
                      <a:pt x="12904" y="13593"/>
                    </a:lnTo>
                    <a:lnTo>
                      <a:pt x="10860" y="3917"/>
                    </a:lnTo>
                    <a:lnTo>
                      <a:pt x="8816" y="13593"/>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3" name="Shape 773"/>
              <p:cNvSpPr/>
              <p:nvPr/>
            </p:nvSpPr>
            <p:spPr>
              <a:xfrm>
                <a:off x="4551371" y="60432"/>
                <a:ext cx="168804"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1" y="3503"/>
                    </a:lnTo>
                    <a:lnTo>
                      <a:pt x="2" y="0"/>
                    </a:ln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4" name="Shape 774"/>
              <p:cNvSpPr/>
              <p:nvPr/>
            </p:nvSpPr>
            <p:spPr>
              <a:xfrm>
                <a:off x="4600196" y="169475"/>
                <a:ext cx="62870" cy="104379"/>
              </a:xfrm>
              <a:custGeom>
                <a:avLst/>
                <a:gdLst/>
                <a:ahLst/>
                <a:cxnLst>
                  <a:cxn ang="0">
                    <a:pos x="wd2" y="hd2"/>
                  </a:cxn>
                  <a:cxn ang="5400000">
                    <a:pos x="wd2" y="hd2"/>
                  </a:cxn>
                  <a:cxn ang="10800000">
                    <a:pos x="wd2" y="hd2"/>
                  </a:cxn>
                  <a:cxn ang="16200000">
                    <a:pos x="wd2" y="hd2"/>
                  </a:cxn>
                </a:cxnLst>
                <a:rect l="0" t="0" r="r" b="b"/>
                <a:pathLst>
                  <a:path w="21600" h="21600" extrusionOk="0">
                    <a:moveTo>
                      <a:pt x="21600" y="4320"/>
                    </a:moveTo>
                    <a:lnTo>
                      <a:pt x="15062" y="4320"/>
                    </a:lnTo>
                    <a:lnTo>
                      <a:pt x="15062" y="21600"/>
                    </a:lnTo>
                    <a:lnTo>
                      <a:pt x="6726" y="21600"/>
                    </a:lnTo>
                    <a:lnTo>
                      <a:pt x="6726" y="4320"/>
                    </a:lnTo>
                    <a:lnTo>
                      <a:pt x="0" y="4320"/>
                    </a:lnTo>
                    <a:lnTo>
                      <a:pt x="0" y="0"/>
                    </a:lnTo>
                    <a:lnTo>
                      <a:pt x="21600" y="0"/>
                    </a:lnTo>
                    <a:lnTo>
                      <a:pt x="21600" y="4320"/>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5" name="Shape 775"/>
              <p:cNvSpPr/>
              <p:nvPr/>
            </p:nvSpPr>
            <p:spPr>
              <a:xfrm>
                <a:off x="824407" y="60417"/>
                <a:ext cx="168794" cy="3708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0"/>
                    </a:lnTo>
                    <a:cubicBezTo>
                      <a:pt x="21600" y="0"/>
                      <a:pt x="19059" y="3503"/>
                      <a:pt x="10800" y="3503"/>
                    </a:cubicBezTo>
                    <a:cubicBezTo>
                      <a:pt x="2860" y="3503"/>
                      <a:pt x="1" y="0"/>
                      <a:pt x="1" y="0"/>
                    </a:cubicBez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6" name="Shape 776"/>
              <p:cNvSpPr/>
              <p:nvPr/>
            </p:nvSpPr>
            <p:spPr>
              <a:xfrm>
                <a:off x="875567" y="169450"/>
                <a:ext cx="66041" cy="109395"/>
              </a:xfrm>
              <a:custGeom>
                <a:avLst/>
                <a:gdLst/>
                <a:ahLst/>
                <a:cxnLst>
                  <a:cxn ang="0">
                    <a:pos x="wd2" y="hd2"/>
                  </a:cxn>
                  <a:cxn ang="5400000">
                    <a:pos x="wd2" y="hd2"/>
                  </a:cxn>
                  <a:cxn ang="10800000">
                    <a:pos x="wd2" y="hd2"/>
                  </a:cxn>
                  <a:cxn ang="16200000">
                    <a:pos x="wd2" y="hd2"/>
                  </a:cxn>
                </a:cxnLst>
                <a:rect l="0" t="0" r="r" b="b"/>
                <a:pathLst>
                  <a:path w="21599" h="21599" extrusionOk="0">
                    <a:moveTo>
                      <a:pt x="21463" y="7694"/>
                    </a:moveTo>
                    <a:lnTo>
                      <a:pt x="21463" y="5963"/>
                    </a:lnTo>
                    <a:cubicBezTo>
                      <a:pt x="21463" y="1759"/>
                      <a:pt x="17404" y="0"/>
                      <a:pt x="10641" y="0"/>
                    </a:cubicBezTo>
                    <a:cubicBezTo>
                      <a:pt x="3381" y="0"/>
                      <a:pt x="-1" y="2089"/>
                      <a:pt x="0" y="6568"/>
                    </a:cubicBezTo>
                    <a:lnTo>
                      <a:pt x="0" y="15032"/>
                    </a:lnTo>
                    <a:cubicBezTo>
                      <a:pt x="1" y="19237"/>
                      <a:pt x="2842" y="21600"/>
                      <a:pt x="10146" y="21599"/>
                    </a:cubicBezTo>
                    <a:cubicBezTo>
                      <a:pt x="18262" y="21599"/>
                      <a:pt x="21599" y="19126"/>
                      <a:pt x="21599" y="15581"/>
                    </a:cubicBezTo>
                    <a:lnTo>
                      <a:pt x="21599" y="13053"/>
                    </a:lnTo>
                    <a:lnTo>
                      <a:pt x="13663" y="13053"/>
                    </a:lnTo>
                    <a:lnTo>
                      <a:pt x="13663" y="14922"/>
                    </a:lnTo>
                    <a:cubicBezTo>
                      <a:pt x="13663" y="16186"/>
                      <a:pt x="13437" y="17890"/>
                      <a:pt x="10733" y="17890"/>
                    </a:cubicBezTo>
                    <a:cubicBezTo>
                      <a:pt x="8658" y="17890"/>
                      <a:pt x="7892" y="17203"/>
                      <a:pt x="7891" y="16049"/>
                    </a:cubicBezTo>
                    <a:lnTo>
                      <a:pt x="7936" y="5853"/>
                    </a:lnTo>
                    <a:cubicBezTo>
                      <a:pt x="7936" y="4507"/>
                      <a:pt x="8522" y="3683"/>
                      <a:pt x="11001" y="3710"/>
                    </a:cubicBezTo>
                    <a:cubicBezTo>
                      <a:pt x="12490" y="3710"/>
                      <a:pt x="13527" y="4617"/>
                      <a:pt x="13527" y="6375"/>
                    </a:cubicBezTo>
                    <a:lnTo>
                      <a:pt x="13527" y="7694"/>
                    </a:lnTo>
                    <a:lnTo>
                      <a:pt x="21463" y="7694"/>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7" name="Shape 777"/>
              <p:cNvSpPr/>
              <p:nvPr/>
            </p:nvSpPr>
            <p:spPr>
              <a:xfrm>
                <a:off x="1236771" y="60432"/>
                <a:ext cx="168803"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1" y="3503"/>
                    </a:lnTo>
                    <a:lnTo>
                      <a:pt x="2" y="0"/>
                    </a:ln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8" name="Shape 778"/>
              <p:cNvSpPr/>
              <p:nvPr/>
            </p:nvSpPr>
            <p:spPr>
              <a:xfrm>
                <a:off x="1285595" y="169475"/>
                <a:ext cx="62868" cy="104379"/>
              </a:xfrm>
              <a:custGeom>
                <a:avLst/>
                <a:gdLst/>
                <a:ahLst/>
                <a:cxnLst>
                  <a:cxn ang="0">
                    <a:pos x="wd2" y="hd2"/>
                  </a:cxn>
                  <a:cxn ang="5400000">
                    <a:pos x="wd2" y="hd2"/>
                  </a:cxn>
                  <a:cxn ang="10800000">
                    <a:pos x="wd2" y="hd2"/>
                  </a:cxn>
                  <a:cxn ang="16200000">
                    <a:pos x="wd2" y="hd2"/>
                  </a:cxn>
                </a:cxnLst>
                <a:rect l="0" t="0" r="r" b="b"/>
                <a:pathLst>
                  <a:path w="21600" h="21600" extrusionOk="0">
                    <a:moveTo>
                      <a:pt x="21600" y="4320"/>
                    </a:moveTo>
                    <a:lnTo>
                      <a:pt x="15063" y="4320"/>
                    </a:lnTo>
                    <a:lnTo>
                      <a:pt x="15062" y="21600"/>
                    </a:lnTo>
                    <a:lnTo>
                      <a:pt x="6725" y="21600"/>
                    </a:lnTo>
                    <a:lnTo>
                      <a:pt x="6726" y="4320"/>
                    </a:lnTo>
                    <a:lnTo>
                      <a:pt x="0" y="4320"/>
                    </a:lnTo>
                    <a:lnTo>
                      <a:pt x="0" y="0"/>
                    </a:lnTo>
                    <a:lnTo>
                      <a:pt x="21600" y="0"/>
                    </a:lnTo>
                    <a:lnTo>
                      <a:pt x="21600" y="4320"/>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79" name="Shape 779"/>
              <p:cNvSpPr/>
              <p:nvPr/>
            </p:nvSpPr>
            <p:spPr>
              <a:xfrm>
                <a:off x="618230" y="60417"/>
                <a:ext cx="168794" cy="3708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0"/>
                    </a:lnTo>
                    <a:cubicBezTo>
                      <a:pt x="21600" y="0"/>
                      <a:pt x="19059" y="3503"/>
                      <a:pt x="10800" y="3503"/>
                    </a:cubicBezTo>
                    <a:cubicBezTo>
                      <a:pt x="2859" y="3503"/>
                      <a:pt x="1" y="0"/>
                      <a:pt x="1" y="0"/>
                    </a:cubicBez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80" name="Shape 780"/>
              <p:cNvSpPr/>
              <p:nvPr/>
            </p:nvSpPr>
            <p:spPr>
              <a:xfrm>
                <a:off x="669390" y="169450"/>
                <a:ext cx="66039" cy="109395"/>
              </a:xfrm>
              <a:custGeom>
                <a:avLst/>
                <a:gdLst/>
                <a:ahLst/>
                <a:cxnLst>
                  <a:cxn ang="0">
                    <a:pos x="wd2" y="hd2"/>
                  </a:cxn>
                  <a:cxn ang="5400000">
                    <a:pos x="wd2" y="hd2"/>
                  </a:cxn>
                  <a:cxn ang="10800000">
                    <a:pos x="wd2" y="hd2"/>
                  </a:cxn>
                  <a:cxn ang="16200000">
                    <a:pos x="wd2" y="hd2"/>
                  </a:cxn>
                </a:cxnLst>
                <a:rect l="0" t="0" r="r" b="b"/>
                <a:pathLst>
                  <a:path w="21599" h="21599" extrusionOk="0">
                    <a:moveTo>
                      <a:pt x="21463" y="7694"/>
                    </a:moveTo>
                    <a:lnTo>
                      <a:pt x="21463" y="5963"/>
                    </a:lnTo>
                    <a:cubicBezTo>
                      <a:pt x="21462" y="1759"/>
                      <a:pt x="17404" y="0"/>
                      <a:pt x="10641" y="0"/>
                    </a:cubicBezTo>
                    <a:cubicBezTo>
                      <a:pt x="3380" y="0"/>
                      <a:pt x="-1" y="2089"/>
                      <a:pt x="0" y="6568"/>
                    </a:cubicBezTo>
                    <a:lnTo>
                      <a:pt x="0" y="15032"/>
                    </a:lnTo>
                    <a:cubicBezTo>
                      <a:pt x="0" y="19237"/>
                      <a:pt x="2841" y="21600"/>
                      <a:pt x="10146" y="21599"/>
                    </a:cubicBezTo>
                    <a:cubicBezTo>
                      <a:pt x="18262" y="21599"/>
                      <a:pt x="21599" y="19126"/>
                      <a:pt x="21599" y="15581"/>
                    </a:cubicBezTo>
                    <a:lnTo>
                      <a:pt x="21599" y="13053"/>
                    </a:lnTo>
                    <a:lnTo>
                      <a:pt x="13663" y="13053"/>
                    </a:lnTo>
                    <a:lnTo>
                      <a:pt x="13663" y="14922"/>
                    </a:lnTo>
                    <a:cubicBezTo>
                      <a:pt x="13663" y="16186"/>
                      <a:pt x="13438" y="17890"/>
                      <a:pt x="10732" y="17890"/>
                    </a:cubicBezTo>
                    <a:cubicBezTo>
                      <a:pt x="8658" y="17890"/>
                      <a:pt x="7891" y="17203"/>
                      <a:pt x="7891" y="16049"/>
                    </a:cubicBezTo>
                    <a:lnTo>
                      <a:pt x="7936" y="5853"/>
                    </a:lnTo>
                    <a:cubicBezTo>
                      <a:pt x="7935" y="4507"/>
                      <a:pt x="8522" y="3683"/>
                      <a:pt x="11001" y="3710"/>
                    </a:cubicBezTo>
                    <a:cubicBezTo>
                      <a:pt x="12490" y="3710"/>
                      <a:pt x="13527" y="4617"/>
                      <a:pt x="13527" y="6375"/>
                    </a:cubicBezTo>
                    <a:lnTo>
                      <a:pt x="13527" y="7694"/>
                    </a:lnTo>
                    <a:lnTo>
                      <a:pt x="21463" y="7694"/>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81" name="Shape 781"/>
              <p:cNvSpPr/>
              <p:nvPr/>
            </p:nvSpPr>
            <p:spPr>
              <a:xfrm>
                <a:off x="1030592" y="280"/>
                <a:ext cx="168793" cy="4309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cubicBezTo>
                      <a:pt x="21600" y="3014"/>
                      <a:pt x="19059" y="0"/>
                      <a:pt x="10801" y="0"/>
                    </a:cubicBezTo>
                    <a:cubicBezTo>
                      <a:pt x="2543" y="0"/>
                      <a:pt x="1" y="3014"/>
                      <a:pt x="1" y="3014"/>
                    </a:cubicBez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82" name="Shape 782"/>
              <p:cNvSpPr/>
              <p:nvPr/>
            </p:nvSpPr>
            <p:spPr>
              <a:xfrm>
                <a:off x="1081746" y="169450"/>
                <a:ext cx="66039" cy="109395"/>
              </a:xfrm>
              <a:custGeom>
                <a:avLst/>
                <a:gdLst/>
                <a:ahLst/>
                <a:cxnLst>
                  <a:cxn ang="0">
                    <a:pos x="wd2" y="hd2"/>
                  </a:cxn>
                  <a:cxn ang="5400000">
                    <a:pos x="wd2" y="hd2"/>
                  </a:cxn>
                  <a:cxn ang="10800000">
                    <a:pos x="wd2" y="hd2"/>
                  </a:cxn>
                  <a:cxn ang="16200000">
                    <a:pos x="wd2" y="hd2"/>
                  </a:cxn>
                </a:cxnLst>
                <a:rect l="0" t="0" r="r" b="b"/>
                <a:pathLst>
                  <a:path w="21600" h="21599" extrusionOk="0">
                    <a:moveTo>
                      <a:pt x="21600" y="21132"/>
                    </a:moveTo>
                    <a:lnTo>
                      <a:pt x="21599" y="9920"/>
                    </a:lnTo>
                    <a:lnTo>
                      <a:pt x="10822" y="9920"/>
                    </a:lnTo>
                    <a:lnTo>
                      <a:pt x="10823" y="13630"/>
                    </a:lnTo>
                    <a:lnTo>
                      <a:pt x="13664" y="13630"/>
                    </a:lnTo>
                    <a:lnTo>
                      <a:pt x="13664" y="15251"/>
                    </a:lnTo>
                    <a:cubicBezTo>
                      <a:pt x="13664" y="16571"/>
                      <a:pt x="13574" y="17890"/>
                      <a:pt x="10868" y="17890"/>
                    </a:cubicBezTo>
                    <a:cubicBezTo>
                      <a:pt x="8794" y="17890"/>
                      <a:pt x="7937" y="17203"/>
                      <a:pt x="7937" y="16049"/>
                    </a:cubicBezTo>
                    <a:lnTo>
                      <a:pt x="7936" y="5853"/>
                    </a:lnTo>
                    <a:cubicBezTo>
                      <a:pt x="7936" y="4507"/>
                      <a:pt x="8523" y="3683"/>
                      <a:pt x="11003" y="3709"/>
                    </a:cubicBezTo>
                    <a:cubicBezTo>
                      <a:pt x="13122" y="3737"/>
                      <a:pt x="13482" y="4617"/>
                      <a:pt x="13483" y="6375"/>
                    </a:cubicBezTo>
                    <a:lnTo>
                      <a:pt x="13483" y="7502"/>
                    </a:lnTo>
                    <a:lnTo>
                      <a:pt x="21419" y="7502"/>
                    </a:lnTo>
                    <a:lnTo>
                      <a:pt x="21419" y="5963"/>
                    </a:lnTo>
                    <a:cubicBezTo>
                      <a:pt x="21419" y="1759"/>
                      <a:pt x="17405" y="0"/>
                      <a:pt x="10641" y="0"/>
                    </a:cubicBezTo>
                    <a:cubicBezTo>
                      <a:pt x="3381" y="0"/>
                      <a:pt x="0" y="2089"/>
                      <a:pt x="0" y="6568"/>
                    </a:cubicBezTo>
                    <a:lnTo>
                      <a:pt x="1" y="15032"/>
                    </a:lnTo>
                    <a:cubicBezTo>
                      <a:pt x="1" y="18769"/>
                      <a:pt x="2166" y="21600"/>
                      <a:pt x="8885" y="21599"/>
                    </a:cubicBezTo>
                    <a:cubicBezTo>
                      <a:pt x="12311" y="21599"/>
                      <a:pt x="14115" y="21050"/>
                      <a:pt x="15738" y="19291"/>
                    </a:cubicBezTo>
                    <a:lnTo>
                      <a:pt x="15829" y="19291"/>
                    </a:lnTo>
                    <a:lnTo>
                      <a:pt x="16189" y="21132"/>
                    </a:lnTo>
                    <a:lnTo>
                      <a:pt x="21600" y="21132"/>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83" name="Shape 783"/>
              <p:cNvSpPr/>
              <p:nvPr/>
            </p:nvSpPr>
            <p:spPr>
              <a:xfrm>
                <a:off x="1442955" y="280"/>
                <a:ext cx="168794" cy="4309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cubicBezTo>
                      <a:pt x="21600" y="3014"/>
                      <a:pt x="19059" y="0"/>
                      <a:pt x="10801" y="0"/>
                    </a:cubicBezTo>
                    <a:cubicBezTo>
                      <a:pt x="2542" y="0"/>
                      <a:pt x="1" y="3014"/>
                      <a:pt x="1" y="3014"/>
                    </a:cubicBez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84" name="Shape 784"/>
              <p:cNvSpPr/>
              <p:nvPr/>
            </p:nvSpPr>
            <p:spPr>
              <a:xfrm>
                <a:off x="1494109" y="169450"/>
                <a:ext cx="66041" cy="109395"/>
              </a:xfrm>
              <a:custGeom>
                <a:avLst/>
                <a:gdLst/>
                <a:ahLst/>
                <a:cxnLst>
                  <a:cxn ang="0">
                    <a:pos x="wd2" y="hd2"/>
                  </a:cxn>
                  <a:cxn ang="5400000">
                    <a:pos x="wd2" y="hd2"/>
                  </a:cxn>
                  <a:cxn ang="10800000">
                    <a:pos x="wd2" y="hd2"/>
                  </a:cxn>
                  <a:cxn ang="16200000">
                    <a:pos x="wd2" y="hd2"/>
                  </a:cxn>
                </a:cxnLst>
                <a:rect l="0" t="0" r="r" b="b"/>
                <a:pathLst>
                  <a:path w="21599" h="21599" extrusionOk="0">
                    <a:moveTo>
                      <a:pt x="21599" y="21132"/>
                    </a:moveTo>
                    <a:lnTo>
                      <a:pt x="21598" y="9920"/>
                    </a:lnTo>
                    <a:lnTo>
                      <a:pt x="10822" y="9920"/>
                    </a:lnTo>
                    <a:lnTo>
                      <a:pt x="10822" y="13630"/>
                    </a:lnTo>
                    <a:lnTo>
                      <a:pt x="13663" y="13630"/>
                    </a:lnTo>
                    <a:lnTo>
                      <a:pt x="13663" y="15251"/>
                    </a:lnTo>
                    <a:cubicBezTo>
                      <a:pt x="13663" y="16571"/>
                      <a:pt x="13573" y="17890"/>
                      <a:pt x="10867" y="17890"/>
                    </a:cubicBezTo>
                    <a:cubicBezTo>
                      <a:pt x="8793" y="17890"/>
                      <a:pt x="7936" y="17203"/>
                      <a:pt x="7936" y="16049"/>
                    </a:cubicBezTo>
                    <a:lnTo>
                      <a:pt x="7935" y="5853"/>
                    </a:lnTo>
                    <a:cubicBezTo>
                      <a:pt x="7935" y="4507"/>
                      <a:pt x="8522" y="3683"/>
                      <a:pt x="11001" y="3709"/>
                    </a:cubicBezTo>
                    <a:cubicBezTo>
                      <a:pt x="13121" y="3737"/>
                      <a:pt x="13482" y="4617"/>
                      <a:pt x="13482" y="6375"/>
                    </a:cubicBezTo>
                    <a:lnTo>
                      <a:pt x="13482" y="7502"/>
                    </a:lnTo>
                    <a:lnTo>
                      <a:pt x="21418" y="7502"/>
                    </a:lnTo>
                    <a:lnTo>
                      <a:pt x="21418" y="5963"/>
                    </a:lnTo>
                    <a:cubicBezTo>
                      <a:pt x="21417" y="1759"/>
                      <a:pt x="17404" y="0"/>
                      <a:pt x="10641" y="0"/>
                    </a:cubicBezTo>
                    <a:cubicBezTo>
                      <a:pt x="3381" y="0"/>
                      <a:pt x="-1" y="2089"/>
                      <a:pt x="0" y="6568"/>
                    </a:cubicBezTo>
                    <a:lnTo>
                      <a:pt x="0" y="15032"/>
                    </a:lnTo>
                    <a:cubicBezTo>
                      <a:pt x="1" y="18769"/>
                      <a:pt x="2165" y="21600"/>
                      <a:pt x="8883" y="21599"/>
                    </a:cubicBezTo>
                    <a:cubicBezTo>
                      <a:pt x="12310" y="21599"/>
                      <a:pt x="14114" y="21050"/>
                      <a:pt x="15737" y="19291"/>
                    </a:cubicBezTo>
                    <a:lnTo>
                      <a:pt x="15827" y="19291"/>
                    </a:lnTo>
                    <a:lnTo>
                      <a:pt x="16188" y="21132"/>
                    </a:lnTo>
                    <a:lnTo>
                      <a:pt x="21599" y="21132"/>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85" name="Shape 785"/>
              <p:cNvSpPr/>
              <p:nvPr/>
            </p:nvSpPr>
            <p:spPr>
              <a:xfrm>
                <a:off x="1649131" y="280"/>
                <a:ext cx="168794" cy="4309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cubicBezTo>
                      <a:pt x="21600" y="3014"/>
                      <a:pt x="19059" y="0"/>
                      <a:pt x="10801" y="0"/>
                    </a:cubicBezTo>
                    <a:cubicBezTo>
                      <a:pt x="2542" y="0"/>
                      <a:pt x="1" y="3014"/>
                      <a:pt x="1" y="3014"/>
                    </a:cubicBez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86" name="Shape 786"/>
              <p:cNvSpPr/>
              <p:nvPr/>
            </p:nvSpPr>
            <p:spPr>
              <a:xfrm>
                <a:off x="1700283" y="169450"/>
                <a:ext cx="66041" cy="109395"/>
              </a:xfrm>
              <a:custGeom>
                <a:avLst/>
                <a:gdLst/>
                <a:ahLst/>
                <a:cxnLst>
                  <a:cxn ang="0">
                    <a:pos x="wd2" y="hd2"/>
                  </a:cxn>
                  <a:cxn ang="5400000">
                    <a:pos x="wd2" y="hd2"/>
                  </a:cxn>
                  <a:cxn ang="10800000">
                    <a:pos x="wd2" y="hd2"/>
                  </a:cxn>
                  <a:cxn ang="16200000">
                    <a:pos x="wd2" y="hd2"/>
                  </a:cxn>
                </a:cxnLst>
                <a:rect l="0" t="0" r="r" b="b"/>
                <a:pathLst>
                  <a:path w="21600" h="21599" extrusionOk="0">
                    <a:moveTo>
                      <a:pt x="21600" y="21132"/>
                    </a:moveTo>
                    <a:lnTo>
                      <a:pt x="21599" y="9920"/>
                    </a:lnTo>
                    <a:lnTo>
                      <a:pt x="10822" y="9920"/>
                    </a:lnTo>
                    <a:lnTo>
                      <a:pt x="10823" y="13630"/>
                    </a:lnTo>
                    <a:lnTo>
                      <a:pt x="13664" y="13630"/>
                    </a:lnTo>
                    <a:lnTo>
                      <a:pt x="13664" y="15251"/>
                    </a:lnTo>
                    <a:cubicBezTo>
                      <a:pt x="13664" y="16571"/>
                      <a:pt x="13573" y="17890"/>
                      <a:pt x="10868" y="17890"/>
                    </a:cubicBezTo>
                    <a:cubicBezTo>
                      <a:pt x="8793" y="17890"/>
                      <a:pt x="7937" y="17203"/>
                      <a:pt x="7937" y="16049"/>
                    </a:cubicBezTo>
                    <a:lnTo>
                      <a:pt x="7936" y="5853"/>
                    </a:lnTo>
                    <a:cubicBezTo>
                      <a:pt x="7936" y="4507"/>
                      <a:pt x="8522" y="3683"/>
                      <a:pt x="11002" y="3709"/>
                    </a:cubicBezTo>
                    <a:cubicBezTo>
                      <a:pt x="13122" y="3737"/>
                      <a:pt x="13482" y="4617"/>
                      <a:pt x="13482" y="6375"/>
                    </a:cubicBezTo>
                    <a:lnTo>
                      <a:pt x="13482" y="7502"/>
                    </a:lnTo>
                    <a:lnTo>
                      <a:pt x="21419" y="7502"/>
                    </a:lnTo>
                    <a:lnTo>
                      <a:pt x="21419" y="5963"/>
                    </a:lnTo>
                    <a:cubicBezTo>
                      <a:pt x="21418" y="1759"/>
                      <a:pt x="17405" y="0"/>
                      <a:pt x="10641" y="0"/>
                    </a:cubicBezTo>
                    <a:cubicBezTo>
                      <a:pt x="3382" y="0"/>
                      <a:pt x="0" y="2089"/>
                      <a:pt x="0" y="6568"/>
                    </a:cubicBezTo>
                    <a:lnTo>
                      <a:pt x="1" y="15032"/>
                    </a:lnTo>
                    <a:cubicBezTo>
                      <a:pt x="1" y="18769"/>
                      <a:pt x="2166" y="21600"/>
                      <a:pt x="8884" y="21599"/>
                    </a:cubicBezTo>
                    <a:cubicBezTo>
                      <a:pt x="12311" y="21599"/>
                      <a:pt x="14115" y="21050"/>
                      <a:pt x="15738" y="19291"/>
                    </a:cubicBezTo>
                    <a:lnTo>
                      <a:pt x="15828" y="19291"/>
                    </a:lnTo>
                    <a:lnTo>
                      <a:pt x="16189" y="21132"/>
                    </a:lnTo>
                    <a:lnTo>
                      <a:pt x="21600" y="21132"/>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87" name="Shape 787"/>
              <p:cNvSpPr/>
              <p:nvPr/>
            </p:nvSpPr>
            <p:spPr>
              <a:xfrm>
                <a:off x="2061490" y="60432"/>
                <a:ext cx="168803"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0" y="3503"/>
                    </a:lnTo>
                    <a:lnTo>
                      <a:pt x="2" y="0"/>
                    </a:ln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88" name="Shape 788"/>
              <p:cNvSpPr/>
              <p:nvPr/>
            </p:nvSpPr>
            <p:spPr>
              <a:xfrm>
                <a:off x="2110312" y="169475"/>
                <a:ext cx="62865" cy="104379"/>
              </a:xfrm>
              <a:custGeom>
                <a:avLst/>
                <a:gdLst/>
                <a:ahLst/>
                <a:cxnLst>
                  <a:cxn ang="0">
                    <a:pos x="wd2" y="hd2"/>
                  </a:cxn>
                  <a:cxn ang="5400000">
                    <a:pos x="wd2" y="hd2"/>
                  </a:cxn>
                  <a:cxn ang="10800000">
                    <a:pos x="wd2" y="hd2"/>
                  </a:cxn>
                  <a:cxn ang="16200000">
                    <a:pos x="wd2" y="hd2"/>
                  </a:cxn>
                </a:cxnLst>
                <a:rect l="0" t="0" r="r" b="b"/>
                <a:pathLst>
                  <a:path w="21600" h="21600" extrusionOk="0">
                    <a:moveTo>
                      <a:pt x="21600" y="4320"/>
                    </a:moveTo>
                    <a:lnTo>
                      <a:pt x="15063" y="4320"/>
                    </a:lnTo>
                    <a:lnTo>
                      <a:pt x="15062" y="21600"/>
                    </a:lnTo>
                    <a:lnTo>
                      <a:pt x="6725" y="21600"/>
                    </a:lnTo>
                    <a:lnTo>
                      <a:pt x="6726" y="4320"/>
                    </a:lnTo>
                    <a:lnTo>
                      <a:pt x="0" y="4320"/>
                    </a:lnTo>
                    <a:lnTo>
                      <a:pt x="0" y="0"/>
                    </a:lnTo>
                    <a:lnTo>
                      <a:pt x="21600" y="0"/>
                    </a:lnTo>
                    <a:lnTo>
                      <a:pt x="21600" y="4320"/>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793" name="Group 793"/>
              <p:cNvGrpSpPr/>
              <p:nvPr/>
            </p:nvGrpSpPr>
            <p:grpSpPr>
              <a:xfrm>
                <a:off x="2473852" y="60432"/>
                <a:ext cx="374989" cy="370840"/>
                <a:chOff x="0" y="0"/>
                <a:chExt cx="374988" cy="370839"/>
              </a:xfrm>
            </p:grpSpPr>
            <p:sp>
              <p:nvSpPr>
                <p:cNvPr id="789" name="Shape 789"/>
                <p:cNvSpPr/>
                <p:nvPr/>
              </p:nvSpPr>
              <p:spPr>
                <a:xfrm>
                  <a:off x="0" y="0"/>
                  <a:ext cx="168803"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1" y="3503"/>
                      </a:lnTo>
                      <a:lnTo>
                        <a:pt x="2" y="0"/>
                      </a:ln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90" name="Shape 790"/>
                <p:cNvSpPr/>
                <p:nvPr/>
              </p:nvSpPr>
              <p:spPr>
                <a:xfrm>
                  <a:off x="48821" y="109042"/>
                  <a:ext cx="62870" cy="104380"/>
                </a:xfrm>
                <a:custGeom>
                  <a:avLst/>
                  <a:gdLst/>
                  <a:ahLst/>
                  <a:cxnLst>
                    <a:cxn ang="0">
                      <a:pos x="wd2" y="hd2"/>
                    </a:cxn>
                    <a:cxn ang="5400000">
                      <a:pos x="wd2" y="hd2"/>
                    </a:cxn>
                    <a:cxn ang="10800000">
                      <a:pos x="wd2" y="hd2"/>
                    </a:cxn>
                    <a:cxn ang="16200000">
                      <a:pos x="wd2" y="hd2"/>
                    </a:cxn>
                  </a:cxnLst>
                  <a:rect l="0" t="0" r="r" b="b"/>
                  <a:pathLst>
                    <a:path w="21600" h="21600" extrusionOk="0">
                      <a:moveTo>
                        <a:pt x="21599" y="4320"/>
                      </a:moveTo>
                      <a:lnTo>
                        <a:pt x="15063" y="4320"/>
                      </a:lnTo>
                      <a:lnTo>
                        <a:pt x="15062" y="21600"/>
                      </a:lnTo>
                      <a:lnTo>
                        <a:pt x="6726" y="21600"/>
                      </a:lnTo>
                      <a:lnTo>
                        <a:pt x="6726" y="4320"/>
                      </a:lnTo>
                      <a:lnTo>
                        <a:pt x="0" y="4320"/>
                      </a:lnTo>
                      <a:lnTo>
                        <a:pt x="1" y="0"/>
                      </a:lnTo>
                      <a:lnTo>
                        <a:pt x="21600" y="0"/>
                      </a:lnTo>
                      <a:lnTo>
                        <a:pt x="21599" y="4320"/>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91" name="Shape 791"/>
                <p:cNvSpPr/>
                <p:nvPr/>
              </p:nvSpPr>
              <p:spPr>
                <a:xfrm>
                  <a:off x="206185" y="0"/>
                  <a:ext cx="168804"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0" y="3503"/>
                      </a:lnTo>
                      <a:lnTo>
                        <a:pt x="2" y="0"/>
                      </a:ln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92" name="Shape 792"/>
                <p:cNvSpPr/>
                <p:nvPr/>
              </p:nvSpPr>
              <p:spPr>
                <a:xfrm>
                  <a:off x="255009" y="109042"/>
                  <a:ext cx="62869" cy="104380"/>
                </a:xfrm>
                <a:custGeom>
                  <a:avLst/>
                  <a:gdLst/>
                  <a:ahLst/>
                  <a:cxnLst>
                    <a:cxn ang="0">
                      <a:pos x="wd2" y="hd2"/>
                    </a:cxn>
                    <a:cxn ang="5400000">
                      <a:pos x="wd2" y="hd2"/>
                    </a:cxn>
                    <a:cxn ang="10800000">
                      <a:pos x="wd2" y="hd2"/>
                    </a:cxn>
                    <a:cxn ang="16200000">
                      <a:pos x="wd2" y="hd2"/>
                    </a:cxn>
                  </a:cxnLst>
                  <a:rect l="0" t="0" r="r" b="b"/>
                  <a:pathLst>
                    <a:path w="21600" h="21600" extrusionOk="0">
                      <a:moveTo>
                        <a:pt x="21599" y="4320"/>
                      </a:moveTo>
                      <a:lnTo>
                        <a:pt x="15063" y="4320"/>
                      </a:lnTo>
                      <a:lnTo>
                        <a:pt x="15062" y="21600"/>
                      </a:lnTo>
                      <a:lnTo>
                        <a:pt x="6726" y="21600"/>
                      </a:lnTo>
                      <a:lnTo>
                        <a:pt x="6726" y="4320"/>
                      </a:lnTo>
                      <a:lnTo>
                        <a:pt x="0" y="4320"/>
                      </a:lnTo>
                      <a:lnTo>
                        <a:pt x="1" y="0"/>
                      </a:lnTo>
                      <a:lnTo>
                        <a:pt x="21600" y="0"/>
                      </a:lnTo>
                      <a:lnTo>
                        <a:pt x="21599" y="4320"/>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794" name="Shape 794"/>
              <p:cNvSpPr/>
              <p:nvPr/>
            </p:nvSpPr>
            <p:spPr>
              <a:xfrm>
                <a:off x="2901898" y="60417"/>
                <a:ext cx="168794" cy="3708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0"/>
                    </a:lnTo>
                    <a:cubicBezTo>
                      <a:pt x="21600" y="0"/>
                      <a:pt x="19059" y="3503"/>
                      <a:pt x="10801" y="3503"/>
                    </a:cubicBezTo>
                    <a:cubicBezTo>
                      <a:pt x="2860" y="3503"/>
                      <a:pt x="1" y="0"/>
                      <a:pt x="1" y="0"/>
                    </a:cubicBez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95" name="Shape 795"/>
              <p:cNvSpPr/>
              <p:nvPr/>
            </p:nvSpPr>
            <p:spPr>
              <a:xfrm>
                <a:off x="2953057" y="169450"/>
                <a:ext cx="66041" cy="109395"/>
              </a:xfrm>
              <a:custGeom>
                <a:avLst/>
                <a:gdLst/>
                <a:ahLst/>
                <a:cxnLst>
                  <a:cxn ang="0">
                    <a:pos x="wd2" y="hd2"/>
                  </a:cxn>
                  <a:cxn ang="5400000">
                    <a:pos x="wd2" y="hd2"/>
                  </a:cxn>
                  <a:cxn ang="10800000">
                    <a:pos x="wd2" y="hd2"/>
                  </a:cxn>
                  <a:cxn ang="16200000">
                    <a:pos x="wd2" y="hd2"/>
                  </a:cxn>
                </a:cxnLst>
                <a:rect l="0" t="0" r="r" b="b"/>
                <a:pathLst>
                  <a:path w="21599" h="21599" extrusionOk="0">
                    <a:moveTo>
                      <a:pt x="21463" y="7694"/>
                    </a:moveTo>
                    <a:lnTo>
                      <a:pt x="21463" y="5963"/>
                    </a:lnTo>
                    <a:cubicBezTo>
                      <a:pt x="21463" y="1759"/>
                      <a:pt x="17405" y="0"/>
                      <a:pt x="10641" y="0"/>
                    </a:cubicBezTo>
                    <a:cubicBezTo>
                      <a:pt x="3382" y="0"/>
                      <a:pt x="0" y="2089"/>
                      <a:pt x="0" y="6568"/>
                    </a:cubicBezTo>
                    <a:lnTo>
                      <a:pt x="1" y="15032"/>
                    </a:lnTo>
                    <a:cubicBezTo>
                      <a:pt x="1" y="19237"/>
                      <a:pt x="2841" y="21600"/>
                      <a:pt x="10146" y="21599"/>
                    </a:cubicBezTo>
                    <a:cubicBezTo>
                      <a:pt x="18263" y="21599"/>
                      <a:pt x="21600" y="19126"/>
                      <a:pt x="21599" y="15581"/>
                    </a:cubicBezTo>
                    <a:lnTo>
                      <a:pt x="21599" y="13053"/>
                    </a:lnTo>
                    <a:lnTo>
                      <a:pt x="13663" y="13053"/>
                    </a:lnTo>
                    <a:lnTo>
                      <a:pt x="13663" y="14922"/>
                    </a:lnTo>
                    <a:cubicBezTo>
                      <a:pt x="13664" y="16186"/>
                      <a:pt x="13438" y="17890"/>
                      <a:pt x="10733" y="17890"/>
                    </a:cubicBezTo>
                    <a:cubicBezTo>
                      <a:pt x="8659" y="17890"/>
                      <a:pt x="7892" y="17203"/>
                      <a:pt x="7892" y="16049"/>
                    </a:cubicBezTo>
                    <a:lnTo>
                      <a:pt x="7936" y="5853"/>
                    </a:lnTo>
                    <a:cubicBezTo>
                      <a:pt x="7936" y="4507"/>
                      <a:pt x="8522" y="3683"/>
                      <a:pt x="11002" y="3710"/>
                    </a:cubicBezTo>
                    <a:cubicBezTo>
                      <a:pt x="12490" y="3710"/>
                      <a:pt x="13527" y="4617"/>
                      <a:pt x="13527" y="6375"/>
                    </a:cubicBezTo>
                    <a:lnTo>
                      <a:pt x="13527" y="7694"/>
                    </a:lnTo>
                    <a:lnTo>
                      <a:pt x="21463" y="7694"/>
                    </a:lnTo>
                    <a:close/>
                  </a:path>
                </a:pathLst>
              </a:custGeom>
              <a:solidFill>
                <a:srgbClr val="FDEED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96" name="Shape 796"/>
              <p:cNvSpPr/>
              <p:nvPr/>
            </p:nvSpPr>
            <p:spPr>
              <a:xfrm>
                <a:off x="3108088" y="60432"/>
                <a:ext cx="168804"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1" y="3503"/>
                    </a:lnTo>
                    <a:lnTo>
                      <a:pt x="2" y="0"/>
                    </a:ln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97" name="Shape 797"/>
              <p:cNvSpPr/>
              <p:nvPr/>
            </p:nvSpPr>
            <p:spPr>
              <a:xfrm>
                <a:off x="3156911" y="169475"/>
                <a:ext cx="62867" cy="104379"/>
              </a:xfrm>
              <a:custGeom>
                <a:avLst/>
                <a:gdLst/>
                <a:ahLst/>
                <a:cxnLst>
                  <a:cxn ang="0">
                    <a:pos x="wd2" y="hd2"/>
                  </a:cxn>
                  <a:cxn ang="5400000">
                    <a:pos x="wd2" y="hd2"/>
                  </a:cxn>
                  <a:cxn ang="10800000">
                    <a:pos x="wd2" y="hd2"/>
                  </a:cxn>
                  <a:cxn ang="16200000">
                    <a:pos x="wd2" y="hd2"/>
                  </a:cxn>
                </a:cxnLst>
                <a:rect l="0" t="0" r="r" b="b"/>
                <a:pathLst>
                  <a:path w="21600" h="21600" extrusionOk="0">
                    <a:moveTo>
                      <a:pt x="21600" y="4320"/>
                    </a:moveTo>
                    <a:lnTo>
                      <a:pt x="15063" y="4320"/>
                    </a:lnTo>
                    <a:lnTo>
                      <a:pt x="15062" y="21600"/>
                    </a:lnTo>
                    <a:lnTo>
                      <a:pt x="6725" y="21600"/>
                    </a:lnTo>
                    <a:lnTo>
                      <a:pt x="6726" y="4320"/>
                    </a:lnTo>
                    <a:lnTo>
                      <a:pt x="0" y="4320"/>
                    </a:lnTo>
                    <a:lnTo>
                      <a:pt x="0" y="0"/>
                    </a:lnTo>
                    <a:lnTo>
                      <a:pt x="21600" y="0"/>
                    </a:lnTo>
                    <a:lnTo>
                      <a:pt x="21600" y="4320"/>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98" name="Shape 798"/>
              <p:cNvSpPr/>
              <p:nvPr/>
            </p:nvSpPr>
            <p:spPr>
              <a:xfrm>
                <a:off x="3314273" y="60432"/>
                <a:ext cx="168804"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0" y="3503"/>
                    </a:lnTo>
                    <a:lnTo>
                      <a:pt x="2" y="0"/>
                    </a:ln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99" name="Shape 799"/>
              <p:cNvSpPr/>
              <p:nvPr/>
            </p:nvSpPr>
            <p:spPr>
              <a:xfrm>
                <a:off x="3363097" y="169475"/>
                <a:ext cx="62868" cy="104379"/>
              </a:xfrm>
              <a:custGeom>
                <a:avLst/>
                <a:gdLst/>
                <a:ahLst/>
                <a:cxnLst>
                  <a:cxn ang="0">
                    <a:pos x="wd2" y="hd2"/>
                  </a:cxn>
                  <a:cxn ang="5400000">
                    <a:pos x="wd2" y="hd2"/>
                  </a:cxn>
                  <a:cxn ang="10800000">
                    <a:pos x="wd2" y="hd2"/>
                  </a:cxn>
                  <a:cxn ang="16200000">
                    <a:pos x="wd2" y="hd2"/>
                  </a:cxn>
                </a:cxnLst>
                <a:rect l="0" t="0" r="r" b="b"/>
                <a:pathLst>
                  <a:path w="21600" h="21600" extrusionOk="0">
                    <a:moveTo>
                      <a:pt x="21600" y="4320"/>
                    </a:moveTo>
                    <a:lnTo>
                      <a:pt x="15063" y="4320"/>
                    </a:lnTo>
                    <a:lnTo>
                      <a:pt x="15061" y="21600"/>
                    </a:lnTo>
                    <a:lnTo>
                      <a:pt x="6725" y="21600"/>
                    </a:lnTo>
                    <a:lnTo>
                      <a:pt x="6726" y="4320"/>
                    </a:lnTo>
                    <a:lnTo>
                      <a:pt x="0" y="4320"/>
                    </a:lnTo>
                    <a:lnTo>
                      <a:pt x="1" y="0"/>
                    </a:lnTo>
                    <a:lnTo>
                      <a:pt x="21600" y="0"/>
                    </a:lnTo>
                    <a:lnTo>
                      <a:pt x="21600" y="4320"/>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0" name="Shape 800"/>
              <p:cNvSpPr/>
              <p:nvPr/>
            </p:nvSpPr>
            <p:spPr>
              <a:xfrm>
                <a:off x="3520461" y="60432"/>
                <a:ext cx="168801"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1" y="3503"/>
                    </a:lnTo>
                    <a:lnTo>
                      <a:pt x="2" y="0"/>
                    </a:ln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1" name="Shape 801"/>
              <p:cNvSpPr/>
              <p:nvPr/>
            </p:nvSpPr>
            <p:spPr>
              <a:xfrm>
                <a:off x="3569282" y="169475"/>
                <a:ext cx="62870" cy="104379"/>
              </a:xfrm>
              <a:custGeom>
                <a:avLst/>
                <a:gdLst/>
                <a:ahLst/>
                <a:cxnLst>
                  <a:cxn ang="0">
                    <a:pos x="wd2" y="hd2"/>
                  </a:cxn>
                  <a:cxn ang="5400000">
                    <a:pos x="wd2" y="hd2"/>
                  </a:cxn>
                  <a:cxn ang="10800000">
                    <a:pos x="wd2" y="hd2"/>
                  </a:cxn>
                  <a:cxn ang="16200000">
                    <a:pos x="wd2" y="hd2"/>
                  </a:cxn>
                </a:cxnLst>
                <a:rect l="0" t="0" r="r" b="b"/>
                <a:pathLst>
                  <a:path w="21600" h="21600" extrusionOk="0">
                    <a:moveTo>
                      <a:pt x="21599" y="4320"/>
                    </a:moveTo>
                    <a:lnTo>
                      <a:pt x="15063" y="4320"/>
                    </a:lnTo>
                    <a:lnTo>
                      <a:pt x="15062" y="21600"/>
                    </a:lnTo>
                    <a:lnTo>
                      <a:pt x="6726" y="21600"/>
                    </a:lnTo>
                    <a:lnTo>
                      <a:pt x="6727" y="4320"/>
                    </a:lnTo>
                    <a:lnTo>
                      <a:pt x="0" y="4320"/>
                    </a:lnTo>
                    <a:lnTo>
                      <a:pt x="1" y="0"/>
                    </a:lnTo>
                    <a:lnTo>
                      <a:pt x="21600" y="0"/>
                    </a:lnTo>
                    <a:lnTo>
                      <a:pt x="21599" y="4320"/>
                    </a:lnTo>
                    <a:close/>
                  </a:path>
                </a:pathLst>
              </a:custGeom>
              <a:solidFill>
                <a:srgbClr val="ADA085"/>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2" name="Shape 802"/>
              <p:cNvSpPr/>
              <p:nvPr/>
            </p:nvSpPr>
            <p:spPr>
              <a:xfrm>
                <a:off x="3726646" y="60432"/>
                <a:ext cx="168804"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1" y="3503"/>
                    </a:lnTo>
                    <a:lnTo>
                      <a:pt x="2" y="0"/>
                    </a:ln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3" name="Shape 803"/>
              <p:cNvSpPr/>
              <p:nvPr/>
            </p:nvSpPr>
            <p:spPr>
              <a:xfrm>
                <a:off x="3775470" y="169475"/>
                <a:ext cx="62869" cy="104379"/>
              </a:xfrm>
              <a:custGeom>
                <a:avLst/>
                <a:gdLst/>
                <a:ahLst/>
                <a:cxnLst>
                  <a:cxn ang="0">
                    <a:pos x="wd2" y="hd2"/>
                  </a:cxn>
                  <a:cxn ang="5400000">
                    <a:pos x="wd2" y="hd2"/>
                  </a:cxn>
                  <a:cxn ang="10800000">
                    <a:pos x="wd2" y="hd2"/>
                  </a:cxn>
                  <a:cxn ang="16200000">
                    <a:pos x="wd2" y="hd2"/>
                  </a:cxn>
                </a:cxnLst>
                <a:rect l="0" t="0" r="r" b="b"/>
                <a:pathLst>
                  <a:path w="21600" h="21600" extrusionOk="0">
                    <a:moveTo>
                      <a:pt x="21599" y="4320"/>
                    </a:moveTo>
                    <a:lnTo>
                      <a:pt x="15063" y="4320"/>
                    </a:lnTo>
                    <a:lnTo>
                      <a:pt x="15062" y="21600"/>
                    </a:lnTo>
                    <a:lnTo>
                      <a:pt x="6726" y="21600"/>
                    </a:lnTo>
                    <a:lnTo>
                      <a:pt x="6726" y="4320"/>
                    </a:lnTo>
                    <a:lnTo>
                      <a:pt x="0" y="4320"/>
                    </a:lnTo>
                    <a:lnTo>
                      <a:pt x="1" y="0"/>
                    </a:lnTo>
                    <a:lnTo>
                      <a:pt x="21600" y="0"/>
                    </a:lnTo>
                    <a:lnTo>
                      <a:pt x="21599" y="4320"/>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4" name="Shape 804"/>
              <p:cNvSpPr/>
              <p:nvPr/>
            </p:nvSpPr>
            <p:spPr>
              <a:xfrm>
                <a:off x="4139011" y="60432"/>
                <a:ext cx="168804"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0" y="3503"/>
                    </a:lnTo>
                    <a:lnTo>
                      <a:pt x="2" y="0"/>
                    </a:lnTo>
                    <a:lnTo>
                      <a:pt x="0" y="21600"/>
                    </a:lnTo>
                    <a:close/>
                  </a:path>
                </a:pathLst>
              </a:custGeom>
              <a:solidFill>
                <a:srgbClr val="FDEED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5" name="Shape 805"/>
              <p:cNvSpPr/>
              <p:nvPr/>
            </p:nvSpPr>
            <p:spPr>
              <a:xfrm>
                <a:off x="4187835" y="169475"/>
                <a:ext cx="62870" cy="104379"/>
              </a:xfrm>
              <a:custGeom>
                <a:avLst/>
                <a:gdLst/>
                <a:ahLst/>
                <a:cxnLst>
                  <a:cxn ang="0">
                    <a:pos x="wd2" y="hd2"/>
                  </a:cxn>
                  <a:cxn ang="5400000">
                    <a:pos x="wd2" y="hd2"/>
                  </a:cxn>
                  <a:cxn ang="10800000">
                    <a:pos x="wd2" y="hd2"/>
                  </a:cxn>
                  <a:cxn ang="16200000">
                    <a:pos x="wd2" y="hd2"/>
                  </a:cxn>
                </a:cxnLst>
                <a:rect l="0" t="0" r="r" b="b"/>
                <a:pathLst>
                  <a:path w="21600" h="21600" extrusionOk="0">
                    <a:moveTo>
                      <a:pt x="21598" y="4320"/>
                    </a:moveTo>
                    <a:lnTo>
                      <a:pt x="15062" y="4320"/>
                    </a:lnTo>
                    <a:lnTo>
                      <a:pt x="15062" y="21600"/>
                    </a:lnTo>
                    <a:lnTo>
                      <a:pt x="6726" y="21600"/>
                    </a:lnTo>
                    <a:lnTo>
                      <a:pt x="6726" y="4320"/>
                    </a:lnTo>
                    <a:lnTo>
                      <a:pt x="0" y="4320"/>
                    </a:lnTo>
                    <a:lnTo>
                      <a:pt x="0" y="0"/>
                    </a:lnTo>
                    <a:lnTo>
                      <a:pt x="21600" y="0"/>
                    </a:lnTo>
                    <a:lnTo>
                      <a:pt x="21598" y="4320"/>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6" name="Shape 806"/>
              <p:cNvSpPr/>
              <p:nvPr/>
            </p:nvSpPr>
            <p:spPr>
              <a:xfrm>
                <a:off x="4757559" y="60432"/>
                <a:ext cx="168804"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1" y="3503"/>
                    </a:lnTo>
                    <a:lnTo>
                      <a:pt x="2" y="0"/>
                    </a:lnTo>
                    <a:lnTo>
                      <a:pt x="0" y="21600"/>
                    </a:lnTo>
                    <a:close/>
                  </a:path>
                </a:pathLst>
              </a:custGeom>
              <a:solidFill>
                <a:srgbClr val="ADA085"/>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7" name="Shape 807"/>
              <p:cNvSpPr/>
              <p:nvPr/>
            </p:nvSpPr>
            <p:spPr>
              <a:xfrm>
                <a:off x="4806381" y="169475"/>
                <a:ext cx="62870" cy="104379"/>
              </a:xfrm>
              <a:custGeom>
                <a:avLst/>
                <a:gdLst/>
                <a:ahLst/>
                <a:cxnLst>
                  <a:cxn ang="0">
                    <a:pos x="wd2" y="hd2"/>
                  </a:cxn>
                  <a:cxn ang="5400000">
                    <a:pos x="wd2" y="hd2"/>
                  </a:cxn>
                  <a:cxn ang="10800000">
                    <a:pos x="wd2" y="hd2"/>
                  </a:cxn>
                  <a:cxn ang="16200000">
                    <a:pos x="wd2" y="hd2"/>
                  </a:cxn>
                </a:cxnLst>
                <a:rect l="0" t="0" r="r" b="b"/>
                <a:pathLst>
                  <a:path w="21600" h="21600" extrusionOk="0">
                    <a:moveTo>
                      <a:pt x="21600" y="4320"/>
                    </a:moveTo>
                    <a:lnTo>
                      <a:pt x="15064" y="4320"/>
                    </a:lnTo>
                    <a:lnTo>
                      <a:pt x="15062" y="21600"/>
                    </a:lnTo>
                    <a:lnTo>
                      <a:pt x="6726" y="21600"/>
                    </a:lnTo>
                    <a:lnTo>
                      <a:pt x="6726" y="4320"/>
                    </a:lnTo>
                    <a:lnTo>
                      <a:pt x="0" y="4320"/>
                    </a:lnTo>
                    <a:lnTo>
                      <a:pt x="0" y="0"/>
                    </a:lnTo>
                    <a:lnTo>
                      <a:pt x="21600" y="0"/>
                    </a:lnTo>
                    <a:lnTo>
                      <a:pt x="21600" y="4320"/>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8" name="Shape 808"/>
              <p:cNvSpPr/>
              <p:nvPr/>
            </p:nvSpPr>
            <p:spPr>
              <a:xfrm>
                <a:off x="4963755" y="280"/>
                <a:ext cx="168794" cy="4309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lnTo>
                      <a:pt x="10801" y="0"/>
                    </a:lnTo>
                    <a:lnTo>
                      <a:pt x="1" y="3014"/>
                    </a:lnTo>
                    <a:lnTo>
                      <a:pt x="0" y="21600"/>
                    </a:lnTo>
                    <a:close/>
                  </a:path>
                </a:pathLst>
              </a:custGeom>
              <a:solidFill>
                <a:srgbClr val="FF260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09" name="Shape 809"/>
              <p:cNvSpPr/>
              <p:nvPr/>
            </p:nvSpPr>
            <p:spPr>
              <a:xfrm>
                <a:off x="5169924" y="280"/>
                <a:ext cx="168794" cy="4309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cubicBezTo>
                      <a:pt x="21600" y="3014"/>
                      <a:pt x="19059" y="0"/>
                      <a:pt x="10801" y="0"/>
                    </a:cubicBezTo>
                    <a:cubicBezTo>
                      <a:pt x="2542" y="0"/>
                      <a:pt x="0" y="3014"/>
                      <a:pt x="0" y="3014"/>
                    </a:cubicBezTo>
                    <a:lnTo>
                      <a:pt x="0" y="21600"/>
                    </a:lnTo>
                    <a:close/>
                  </a:path>
                </a:pathLst>
              </a:custGeom>
              <a:solidFill>
                <a:srgbClr val="FF260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0" name="Shape 810"/>
              <p:cNvSpPr/>
              <p:nvPr/>
            </p:nvSpPr>
            <p:spPr>
              <a:xfrm>
                <a:off x="5221072" y="169450"/>
                <a:ext cx="66042" cy="109395"/>
              </a:xfrm>
              <a:custGeom>
                <a:avLst/>
                <a:gdLst/>
                <a:ahLst/>
                <a:cxnLst>
                  <a:cxn ang="0">
                    <a:pos x="wd2" y="hd2"/>
                  </a:cxn>
                  <a:cxn ang="5400000">
                    <a:pos x="wd2" y="hd2"/>
                  </a:cxn>
                  <a:cxn ang="10800000">
                    <a:pos x="wd2" y="hd2"/>
                  </a:cxn>
                  <a:cxn ang="16200000">
                    <a:pos x="wd2" y="hd2"/>
                  </a:cxn>
                </a:cxnLst>
                <a:rect l="0" t="0" r="r" b="b"/>
                <a:pathLst>
                  <a:path w="21600" h="21599" extrusionOk="0">
                    <a:moveTo>
                      <a:pt x="21600" y="21132"/>
                    </a:moveTo>
                    <a:lnTo>
                      <a:pt x="21598" y="9920"/>
                    </a:lnTo>
                    <a:lnTo>
                      <a:pt x="10823" y="9920"/>
                    </a:lnTo>
                    <a:lnTo>
                      <a:pt x="10823" y="13630"/>
                    </a:lnTo>
                    <a:lnTo>
                      <a:pt x="13662" y="13630"/>
                    </a:lnTo>
                    <a:lnTo>
                      <a:pt x="13662" y="15251"/>
                    </a:lnTo>
                    <a:cubicBezTo>
                      <a:pt x="13662" y="16571"/>
                      <a:pt x="13572" y="17890"/>
                      <a:pt x="10867" y="17890"/>
                    </a:cubicBezTo>
                    <a:cubicBezTo>
                      <a:pt x="8793" y="17890"/>
                      <a:pt x="7937" y="17203"/>
                      <a:pt x="7937" y="16049"/>
                    </a:cubicBezTo>
                    <a:lnTo>
                      <a:pt x="7935" y="5853"/>
                    </a:lnTo>
                    <a:cubicBezTo>
                      <a:pt x="7935" y="4507"/>
                      <a:pt x="8522" y="3683"/>
                      <a:pt x="11001" y="3709"/>
                    </a:cubicBezTo>
                    <a:cubicBezTo>
                      <a:pt x="13122" y="3737"/>
                      <a:pt x="13482" y="4617"/>
                      <a:pt x="13482" y="6375"/>
                    </a:cubicBezTo>
                    <a:lnTo>
                      <a:pt x="13482" y="7502"/>
                    </a:lnTo>
                    <a:lnTo>
                      <a:pt x="21418" y="7502"/>
                    </a:lnTo>
                    <a:lnTo>
                      <a:pt x="21418" y="5963"/>
                    </a:lnTo>
                    <a:cubicBezTo>
                      <a:pt x="21418" y="1759"/>
                      <a:pt x="17405" y="0"/>
                      <a:pt x="10641" y="0"/>
                    </a:cubicBezTo>
                    <a:cubicBezTo>
                      <a:pt x="3382" y="0"/>
                      <a:pt x="0" y="2089"/>
                      <a:pt x="0" y="6568"/>
                    </a:cubicBezTo>
                    <a:lnTo>
                      <a:pt x="1" y="15032"/>
                    </a:lnTo>
                    <a:cubicBezTo>
                      <a:pt x="1" y="18769"/>
                      <a:pt x="2166" y="21600"/>
                      <a:pt x="8884" y="21599"/>
                    </a:cubicBezTo>
                    <a:cubicBezTo>
                      <a:pt x="12310" y="21599"/>
                      <a:pt x="14114" y="21050"/>
                      <a:pt x="15738" y="19291"/>
                    </a:cubicBezTo>
                    <a:lnTo>
                      <a:pt x="15828" y="19291"/>
                    </a:lnTo>
                    <a:lnTo>
                      <a:pt x="16188" y="21132"/>
                    </a:lnTo>
                    <a:lnTo>
                      <a:pt x="21600" y="21132"/>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1" name="Shape 811"/>
              <p:cNvSpPr/>
              <p:nvPr/>
            </p:nvSpPr>
            <p:spPr>
              <a:xfrm>
                <a:off x="205881" y="60432"/>
                <a:ext cx="168801" cy="3708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8" y="21600"/>
                    </a:lnTo>
                    <a:lnTo>
                      <a:pt x="21600" y="0"/>
                    </a:lnTo>
                    <a:lnTo>
                      <a:pt x="10801" y="3503"/>
                    </a:lnTo>
                    <a:lnTo>
                      <a:pt x="2" y="0"/>
                    </a:lnTo>
                    <a:lnTo>
                      <a:pt x="0" y="21600"/>
                    </a:lnTo>
                    <a:close/>
                  </a:path>
                </a:pathLst>
              </a:custGeom>
              <a:solidFill>
                <a:srgbClr val="D3FA4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2" name="Shape 812"/>
              <p:cNvSpPr/>
              <p:nvPr/>
            </p:nvSpPr>
            <p:spPr>
              <a:xfrm>
                <a:off x="254702" y="169475"/>
                <a:ext cx="62869" cy="104379"/>
              </a:xfrm>
              <a:custGeom>
                <a:avLst/>
                <a:gdLst/>
                <a:ahLst/>
                <a:cxnLst>
                  <a:cxn ang="0">
                    <a:pos x="wd2" y="hd2"/>
                  </a:cxn>
                  <a:cxn ang="5400000">
                    <a:pos x="wd2" y="hd2"/>
                  </a:cxn>
                  <a:cxn ang="10800000">
                    <a:pos x="wd2" y="hd2"/>
                  </a:cxn>
                  <a:cxn ang="16200000">
                    <a:pos x="wd2" y="hd2"/>
                  </a:cxn>
                </a:cxnLst>
                <a:rect l="0" t="0" r="r" b="b"/>
                <a:pathLst>
                  <a:path w="21600" h="21600" extrusionOk="0">
                    <a:moveTo>
                      <a:pt x="21599" y="4320"/>
                    </a:moveTo>
                    <a:lnTo>
                      <a:pt x="15063" y="4320"/>
                    </a:lnTo>
                    <a:lnTo>
                      <a:pt x="15062" y="21600"/>
                    </a:lnTo>
                    <a:lnTo>
                      <a:pt x="6726" y="21600"/>
                    </a:lnTo>
                    <a:lnTo>
                      <a:pt x="6727" y="4320"/>
                    </a:lnTo>
                    <a:lnTo>
                      <a:pt x="0" y="4320"/>
                    </a:lnTo>
                    <a:lnTo>
                      <a:pt x="1" y="0"/>
                    </a:lnTo>
                    <a:lnTo>
                      <a:pt x="21600" y="0"/>
                    </a:lnTo>
                    <a:lnTo>
                      <a:pt x="21599" y="4320"/>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3" name="Shape 813"/>
              <p:cNvSpPr/>
              <p:nvPr/>
            </p:nvSpPr>
            <p:spPr>
              <a:xfrm>
                <a:off x="412063" y="280"/>
                <a:ext cx="168793" cy="4309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cubicBezTo>
                      <a:pt x="21600" y="3014"/>
                      <a:pt x="19059" y="0"/>
                      <a:pt x="10801" y="0"/>
                    </a:cubicBezTo>
                    <a:cubicBezTo>
                      <a:pt x="2542" y="0"/>
                      <a:pt x="1" y="3014"/>
                      <a:pt x="1" y="3014"/>
                    </a:cubicBezTo>
                    <a:lnTo>
                      <a:pt x="0" y="21600"/>
                    </a:lnTo>
                    <a:close/>
                  </a:path>
                </a:pathLst>
              </a:custGeom>
              <a:solidFill>
                <a:srgbClr val="D3FA4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4" name="Shape 814"/>
              <p:cNvSpPr/>
              <p:nvPr/>
            </p:nvSpPr>
            <p:spPr>
              <a:xfrm>
                <a:off x="463215" y="169450"/>
                <a:ext cx="66041" cy="109395"/>
              </a:xfrm>
              <a:custGeom>
                <a:avLst/>
                <a:gdLst/>
                <a:ahLst/>
                <a:cxnLst>
                  <a:cxn ang="0">
                    <a:pos x="wd2" y="hd2"/>
                  </a:cxn>
                  <a:cxn ang="5400000">
                    <a:pos x="wd2" y="hd2"/>
                  </a:cxn>
                  <a:cxn ang="10800000">
                    <a:pos x="wd2" y="hd2"/>
                  </a:cxn>
                  <a:cxn ang="16200000">
                    <a:pos x="wd2" y="hd2"/>
                  </a:cxn>
                </a:cxnLst>
                <a:rect l="0" t="0" r="r" b="b"/>
                <a:pathLst>
                  <a:path w="21600" h="21599" extrusionOk="0">
                    <a:moveTo>
                      <a:pt x="21600" y="21132"/>
                    </a:moveTo>
                    <a:lnTo>
                      <a:pt x="21599" y="9920"/>
                    </a:lnTo>
                    <a:lnTo>
                      <a:pt x="10822" y="9920"/>
                    </a:lnTo>
                    <a:lnTo>
                      <a:pt x="10823" y="13630"/>
                    </a:lnTo>
                    <a:lnTo>
                      <a:pt x="13663" y="13630"/>
                    </a:lnTo>
                    <a:lnTo>
                      <a:pt x="13664" y="15251"/>
                    </a:lnTo>
                    <a:cubicBezTo>
                      <a:pt x="13664" y="16571"/>
                      <a:pt x="13574" y="17890"/>
                      <a:pt x="10868" y="17890"/>
                    </a:cubicBezTo>
                    <a:cubicBezTo>
                      <a:pt x="8794" y="17890"/>
                      <a:pt x="7937" y="17203"/>
                      <a:pt x="7937" y="16049"/>
                    </a:cubicBezTo>
                    <a:lnTo>
                      <a:pt x="7936" y="5853"/>
                    </a:lnTo>
                    <a:cubicBezTo>
                      <a:pt x="7936" y="4507"/>
                      <a:pt x="8522" y="3683"/>
                      <a:pt x="11002" y="3709"/>
                    </a:cubicBezTo>
                    <a:cubicBezTo>
                      <a:pt x="13122" y="3737"/>
                      <a:pt x="13482" y="4617"/>
                      <a:pt x="13482" y="6375"/>
                    </a:cubicBezTo>
                    <a:lnTo>
                      <a:pt x="13483" y="7502"/>
                    </a:lnTo>
                    <a:lnTo>
                      <a:pt x="21418" y="7502"/>
                    </a:lnTo>
                    <a:lnTo>
                      <a:pt x="21418" y="5963"/>
                    </a:lnTo>
                    <a:cubicBezTo>
                      <a:pt x="21418" y="1759"/>
                      <a:pt x="17405" y="0"/>
                      <a:pt x="10642" y="0"/>
                    </a:cubicBezTo>
                    <a:cubicBezTo>
                      <a:pt x="3382" y="0"/>
                      <a:pt x="0" y="2089"/>
                      <a:pt x="0" y="6568"/>
                    </a:cubicBezTo>
                    <a:lnTo>
                      <a:pt x="1" y="15032"/>
                    </a:lnTo>
                    <a:cubicBezTo>
                      <a:pt x="1" y="18769"/>
                      <a:pt x="2166" y="21600"/>
                      <a:pt x="8884" y="21599"/>
                    </a:cubicBezTo>
                    <a:cubicBezTo>
                      <a:pt x="12311" y="21599"/>
                      <a:pt x="14115" y="21050"/>
                      <a:pt x="15738" y="19291"/>
                    </a:cubicBezTo>
                    <a:lnTo>
                      <a:pt x="15828" y="19291"/>
                    </a:lnTo>
                    <a:lnTo>
                      <a:pt x="16190" y="21132"/>
                    </a:lnTo>
                    <a:lnTo>
                      <a:pt x="21600" y="21132"/>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5" name="Shape 815"/>
              <p:cNvSpPr/>
              <p:nvPr/>
            </p:nvSpPr>
            <p:spPr>
              <a:xfrm>
                <a:off x="0" y="0"/>
                <a:ext cx="168791" cy="4309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99" y="21600"/>
                    </a:lnTo>
                    <a:lnTo>
                      <a:pt x="21600" y="3014"/>
                    </a:lnTo>
                    <a:lnTo>
                      <a:pt x="10801" y="0"/>
                    </a:lnTo>
                    <a:lnTo>
                      <a:pt x="1" y="3014"/>
                    </a:lnTo>
                    <a:lnTo>
                      <a:pt x="0" y="21600"/>
                    </a:lnTo>
                    <a:close/>
                  </a:path>
                </a:pathLst>
              </a:custGeom>
              <a:solidFill>
                <a:srgbClr val="D3FA40"/>
              </a:solidFill>
              <a:ln w="635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6" name="Shape 816"/>
              <p:cNvSpPr/>
              <p:nvPr/>
            </p:nvSpPr>
            <p:spPr>
              <a:xfrm>
                <a:off x="49379" y="169192"/>
                <a:ext cx="74308" cy="104387"/>
              </a:xfrm>
              <a:custGeom>
                <a:avLst/>
                <a:gdLst/>
                <a:ahLst/>
                <a:cxnLst>
                  <a:cxn ang="0">
                    <a:pos x="wd2" y="hd2"/>
                  </a:cxn>
                  <a:cxn ang="5400000">
                    <a:pos x="wd2" y="hd2"/>
                  </a:cxn>
                  <a:cxn ang="10800000">
                    <a:pos x="wd2" y="hd2"/>
                  </a:cxn>
                  <a:cxn ang="16200000">
                    <a:pos x="wd2" y="hd2"/>
                  </a:cxn>
                </a:cxnLst>
                <a:rect l="0" t="0" r="r" b="b"/>
                <a:pathLst>
                  <a:path w="21600" h="21600" extrusionOk="0">
                    <a:moveTo>
                      <a:pt x="14507" y="21600"/>
                    </a:moveTo>
                    <a:lnTo>
                      <a:pt x="13665" y="17395"/>
                    </a:lnTo>
                    <a:lnTo>
                      <a:pt x="8136" y="17395"/>
                    </a:lnTo>
                    <a:lnTo>
                      <a:pt x="7133" y="21600"/>
                    </a:lnTo>
                    <a:lnTo>
                      <a:pt x="0" y="21600"/>
                    </a:lnTo>
                    <a:lnTo>
                      <a:pt x="6533" y="0"/>
                    </a:lnTo>
                    <a:lnTo>
                      <a:pt x="15029" y="0"/>
                    </a:lnTo>
                    <a:lnTo>
                      <a:pt x="21600" y="21600"/>
                    </a:lnTo>
                    <a:lnTo>
                      <a:pt x="14507" y="21600"/>
                    </a:lnTo>
                    <a:close/>
                    <a:moveTo>
                      <a:pt x="8816" y="13593"/>
                    </a:moveTo>
                    <a:lnTo>
                      <a:pt x="12904" y="13593"/>
                    </a:lnTo>
                    <a:lnTo>
                      <a:pt x="10861" y="3917"/>
                    </a:lnTo>
                    <a:lnTo>
                      <a:pt x="8816" y="13593"/>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7" name="Shape 817"/>
              <p:cNvSpPr/>
              <p:nvPr/>
            </p:nvSpPr>
            <p:spPr>
              <a:xfrm>
                <a:off x="5010767" y="169471"/>
                <a:ext cx="74308" cy="104383"/>
              </a:xfrm>
              <a:custGeom>
                <a:avLst/>
                <a:gdLst/>
                <a:ahLst/>
                <a:cxnLst>
                  <a:cxn ang="0">
                    <a:pos x="wd2" y="hd2"/>
                  </a:cxn>
                  <a:cxn ang="5400000">
                    <a:pos x="wd2" y="hd2"/>
                  </a:cxn>
                  <a:cxn ang="10800000">
                    <a:pos x="wd2" y="hd2"/>
                  </a:cxn>
                  <a:cxn ang="16200000">
                    <a:pos x="wd2" y="hd2"/>
                  </a:cxn>
                </a:cxnLst>
                <a:rect l="0" t="0" r="r" b="b"/>
                <a:pathLst>
                  <a:path w="21600" h="21600" extrusionOk="0">
                    <a:moveTo>
                      <a:pt x="14507" y="21600"/>
                    </a:moveTo>
                    <a:lnTo>
                      <a:pt x="13666" y="17395"/>
                    </a:lnTo>
                    <a:lnTo>
                      <a:pt x="8136" y="17395"/>
                    </a:lnTo>
                    <a:lnTo>
                      <a:pt x="7134" y="21600"/>
                    </a:lnTo>
                    <a:lnTo>
                      <a:pt x="0" y="21600"/>
                    </a:lnTo>
                    <a:lnTo>
                      <a:pt x="6533" y="0"/>
                    </a:lnTo>
                    <a:lnTo>
                      <a:pt x="15029" y="0"/>
                    </a:lnTo>
                    <a:lnTo>
                      <a:pt x="21600" y="21600"/>
                    </a:lnTo>
                    <a:lnTo>
                      <a:pt x="14507" y="21600"/>
                    </a:lnTo>
                    <a:close/>
                    <a:moveTo>
                      <a:pt x="8817" y="13593"/>
                    </a:moveTo>
                    <a:lnTo>
                      <a:pt x="12905" y="13593"/>
                    </a:lnTo>
                    <a:lnTo>
                      <a:pt x="10861" y="3916"/>
                    </a:lnTo>
                    <a:lnTo>
                      <a:pt x="8817" y="13593"/>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18" name="Shape 818"/>
              <p:cNvSpPr/>
              <p:nvPr/>
            </p:nvSpPr>
            <p:spPr>
              <a:xfrm>
                <a:off x="2945082" y="180058"/>
                <a:ext cx="66039" cy="109395"/>
              </a:xfrm>
              <a:custGeom>
                <a:avLst/>
                <a:gdLst/>
                <a:ahLst/>
                <a:cxnLst>
                  <a:cxn ang="0">
                    <a:pos x="wd2" y="hd2"/>
                  </a:cxn>
                  <a:cxn ang="5400000">
                    <a:pos x="wd2" y="hd2"/>
                  </a:cxn>
                  <a:cxn ang="10800000">
                    <a:pos x="wd2" y="hd2"/>
                  </a:cxn>
                  <a:cxn ang="16200000">
                    <a:pos x="wd2" y="hd2"/>
                  </a:cxn>
                </a:cxnLst>
                <a:rect l="0" t="0" r="r" b="b"/>
                <a:pathLst>
                  <a:path w="21599" h="21599" extrusionOk="0">
                    <a:moveTo>
                      <a:pt x="21463" y="7694"/>
                    </a:moveTo>
                    <a:lnTo>
                      <a:pt x="21463" y="5963"/>
                    </a:lnTo>
                    <a:cubicBezTo>
                      <a:pt x="21462" y="1759"/>
                      <a:pt x="17404" y="0"/>
                      <a:pt x="10641" y="0"/>
                    </a:cubicBezTo>
                    <a:cubicBezTo>
                      <a:pt x="3380" y="0"/>
                      <a:pt x="-1" y="2089"/>
                      <a:pt x="0" y="6568"/>
                    </a:cubicBezTo>
                    <a:lnTo>
                      <a:pt x="0" y="15032"/>
                    </a:lnTo>
                    <a:cubicBezTo>
                      <a:pt x="0" y="19237"/>
                      <a:pt x="2841" y="21600"/>
                      <a:pt x="10146" y="21599"/>
                    </a:cubicBezTo>
                    <a:cubicBezTo>
                      <a:pt x="18262" y="21599"/>
                      <a:pt x="21599" y="19126"/>
                      <a:pt x="21599" y="15581"/>
                    </a:cubicBezTo>
                    <a:lnTo>
                      <a:pt x="21599" y="13053"/>
                    </a:lnTo>
                    <a:lnTo>
                      <a:pt x="13663" y="13053"/>
                    </a:lnTo>
                    <a:lnTo>
                      <a:pt x="13663" y="14922"/>
                    </a:lnTo>
                    <a:cubicBezTo>
                      <a:pt x="13663" y="16186"/>
                      <a:pt x="13438" y="17890"/>
                      <a:pt x="10732" y="17890"/>
                    </a:cubicBezTo>
                    <a:cubicBezTo>
                      <a:pt x="8658" y="17890"/>
                      <a:pt x="7891" y="17203"/>
                      <a:pt x="7891" y="16049"/>
                    </a:cubicBezTo>
                    <a:lnTo>
                      <a:pt x="7936" y="5853"/>
                    </a:lnTo>
                    <a:cubicBezTo>
                      <a:pt x="7935" y="4507"/>
                      <a:pt x="8522" y="3683"/>
                      <a:pt x="11001" y="3710"/>
                    </a:cubicBezTo>
                    <a:cubicBezTo>
                      <a:pt x="12490" y="3710"/>
                      <a:pt x="13527" y="4617"/>
                      <a:pt x="13527" y="6375"/>
                    </a:cubicBezTo>
                    <a:lnTo>
                      <a:pt x="13527" y="7694"/>
                    </a:lnTo>
                    <a:lnTo>
                      <a:pt x="21463" y="7694"/>
                    </a:lnTo>
                    <a:close/>
                  </a:path>
                </a:pathLst>
              </a:custGeom>
              <a:solidFill>
                <a:srgbClr val="000000"/>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820" name="Shape 820"/>
            <p:cNvSpPr/>
            <p:nvPr/>
          </p:nvSpPr>
          <p:spPr>
            <a:xfrm>
              <a:off x="3576011" y="182175"/>
              <a:ext cx="62867" cy="104379"/>
            </a:xfrm>
            <a:custGeom>
              <a:avLst/>
              <a:gdLst/>
              <a:ahLst/>
              <a:cxnLst>
                <a:cxn ang="0">
                  <a:pos x="wd2" y="hd2"/>
                </a:cxn>
                <a:cxn ang="5400000">
                  <a:pos x="wd2" y="hd2"/>
                </a:cxn>
                <a:cxn ang="10800000">
                  <a:pos x="wd2" y="hd2"/>
                </a:cxn>
                <a:cxn ang="16200000">
                  <a:pos x="wd2" y="hd2"/>
                </a:cxn>
              </a:cxnLst>
              <a:rect l="0" t="0" r="r" b="b"/>
              <a:pathLst>
                <a:path w="21600" h="21600" extrusionOk="0">
                  <a:moveTo>
                    <a:pt x="21600" y="4320"/>
                  </a:moveTo>
                  <a:lnTo>
                    <a:pt x="15063" y="4320"/>
                  </a:lnTo>
                  <a:lnTo>
                    <a:pt x="15062" y="21600"/>
                  </a:lnTo>
                  <a:lnTo>
                    <a:pt x="6725" y="21600"/>
                  </a:lnTo>
                  <a:lnTo>
                    <a:pt x="6726" y="4320"/>
                  </a:lnTo>
                  <a:lnTo>
                    <a:pt x="0" y="4320"/>
                  </a:lnTo>
                  <a:lnTo>
                    <a:pt x="0" y="0"/>
                  </a:lnTo>
                  <a:lnTo>
                    <a:pt x="21600" y="0"/>
                  </a:lnTo>
                  <a:lnTo>
                    <a:pt x="21600" y="4320"/>
                  </a:lnTo>
                  <a:close/>
                </a:path>
              </a:pathLst>
            </a:custGeom>
            <a:solidFill>
              <a:srgbClr val="FFFFFF"/>
            </a:solidFill>
            <a:ln w="25400" cap="flat">
              <a:noFill/>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822" name="DAN base colour.pdf"/>
          <p:cNvPicPr>
            <a:picLocks noChangeAspect="1"/>
          </p:cNvPicPr>
          <p:nvPr/>
        </p:nvPicPr>
        <p:blipFill>
          <a:blip r:embed="rId3">
            <a:extLst/>
          </a:blip>
          <a:srcRect l="18674" r="39056"/>
          <a:stretch>
            <a:fillRect/>
          </a:stretch>
        </p:blipFill>
        <p:spPr>
          <a:xfrm>
            <a:off x="6832600" y="7632559"/>
            <a:ext cx="5346700" cy="279542"/>
          </a:xfrm>
          <a:prstGeom prst="rect">
            <a:avLst/>
          </a:prstGeom>
          <a:ln w="12700">
            <a:miter lim="400000"/>
          </a:ln>
        </p:spPr>
      </p:pic>
      <p:sp>
        <p:nvSpPr>
          <p:cNvPr id="823" name="Shape 823"/>
          <p:cNvSpPr/>
          <p:nvPr/>
        </p:nvSpPr>
        <p:spPr>
          <a:xfrm>
            <a:off x="9769871" y="7698343"/>
            <a:ext cx="442477" cy="751285"/>
          </a:xfrm>
          <a:custGeom>
            <a:avLst/>
            <a:gdLst/>
            <a:ahLst/>
            <a:cxnLst>
              <a:cxn ang="0">
                <a:pos x="wd2" y="hd2"/>
              </a:cxn>
              <a:cxn ang="5400000">
                <a:pos x="wd2" y="hd2"/>
              </a:cxn>
              <a:cxn ang="10800000">
                <a:pos x="wd2" y="hd2"/>
              </a:cxn>
              <a:cxn ang="16200000">
                <a:pos x="wd2" y="hd2"/>
              </a:cxn>
            </a:cxnLst>
            <a:rect l="0" t="0" r="r" b="b"/>
            <a:pathLst>
              <a:path w="21583" h="21600" extrusionOk="0">
                <a:moveTo>
                  <a:pt x="21583" y="21600"/>
                </a:moveTo>
                <a:cubicBezTo>
                  <a:pt x="21583" y="21600"/>
                  <a:pt x="-17" y="18508"/>
                  <a:pt x="0" y="0"/>
                </a:cubicBezTo>
              </a:path>
            </a:pathLst>
          </a:custGeom>
          <a:ln w="25400">
            <a:solidFill>
              <a:srgbClr val="006795"/>
            </a:solidFill>
            <a:miter lim="400000"/>
            <a:headEnd type="triangle"/>
          </a:ln>
        </p:spPr>
        <p:txBody>
          <a:bodyPr lIns="0" tIns="0" rIns="0" bIns="0"/>
          <a:lstStyle/>
          <a:p>
            <a:pPr marL="0">
              <a:tabLst/>
              <a:defRPr sz="1200">
                <a:solidFill>
                  <a:srgbClr val="000000"/>
                </a:solidFill>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9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9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Shape 825"/>
          <p:cNvSpPr>
            <a:spLocks noGrp="1"/>
          </p:cNvSpPr>
          <p:nvPr>
            <p:ph type="title"/>
          </p:nvPr>
        </p:nvSpPr>
        <p:spPr>
          <a:prstGeom prst="rect">
            <a:avLst/>
          </a:prstGeom>
        </p:spPr>
        <p:txBody>
          <a:bodyPr/>
          <a:lstStyle>
            <a:lvl1pPr>
              <a:tabLst>
                <a:tab pos="952500" algn="l"/>
              </a:tabLst>
            </a:lvl1pPr>
          </a:lstStyle>
          <a:p>
            <a:r>
              <a:t>Causes of Mutations</a:t>
            </a:r>
          </a:p>
        </p:txBody>
      </p:sp>
      <p:sp>
        <p:nvSpPr>
          <p:cNvPr id="826" name="Shape 826"/>
          <p:cNvSpPr>
            <a:spLocks noGrp="1"/>
          </p:cNvSpPr>
          <p:nvPr>
            <p:ph type="body" sz="half" idx="1"/>
          </p:nvPr>
        </p:nvSpPr>
        <p:spPr>
          <a:xfrm>
            <a:off x="368300" y="1790700"/>
            <a:ext cx="5780386" cy="7543800"/>
          </a:xfrm>
          <a:prstGeom prst="rect">
            <a:avLst/>
          </a:prstGeom>
        </p:spPr>
        <p:txBody>
          <a:bodyPr/>
          <a:lstStyle/>
          <a:p>
            <a:pPr marL="345600" indent="-345600">
              <a:tabLst>
                <a:tab pos="1016000" algn="l"/>
              </a:tabLst>
            </a:pPr>
            <a:r>
              <a:t>Mutations may occur randomly and spontaneously.</a:t>
            </a:r>
          </a:p>
          <a:p>
            <a:pPr marL="345600" indent="-345600">
              <a:tabLst>
                <a:tab pos="1016000" algn="l"/>
              </a:tabLst>
            </a:pPr>
            <a:r>
              <a:t>They may also be induced by environmental factors.</a:t>
            </a:r>
          </a:p>
          <a:p>
            <a:pPr marL="345600" indent="-345600">
              <a:tabLst>
                <a:tab pos="1016000" algn="l"/>
              </a:tabLst>
            </a:pPr>
            <a:r>
              <a:t>Spontaneous mutations</a:t>
            </a:r>
          </a:p>
          <a:p>
            <a:pPr marL="680000" lvl="1" indent="-320000">
              <a:tabLst>
                <a:tab pos="1485900" algn="l"/>
              </a:tabLst>
            </a:pPr>
            <a:r>
              <a:t>Arise from errors in replication</a:t>
            </a:r>
          </a:p>
          <a:p>
            <a:pPr marL="680000" lvl="1" indent="-320000">
              <a:tabLst>
                <a:tab pos="1485900" algn="l"/>
              </a:tabLst>
            </a:pPr>
            <a:r>
              <a:t>Genes mutate at different rates</a:t>
            </a:r>
          </a:p>
          <a:p>
            <a:pPr marL="345600" indent="-345600">
              <a:tabLst>
                <a:tab pos="1016000" algn="l"/>
              </a:tabLst>
            </a:pPr>
            <a:r>
              <a:t>Induced mutations</a:t>
            </a:r>
          </a:p>
          <a:p>
            <a:pPr marL="680000" lvl="1" indent="-320000">
              <a:tabLst>
                <a:tab pos="1485900" algn="l"/>
              </a:tabLst>
            </a:pPr>
            <a:r>
              <a:t>Mutations can be induced by </a:t>
            </a:r>
            <a:r>
              <a:rPr b="1">
                <a:solidFill>
                  <a:srgbClr val="006795"/>
                </a:solidFill>
              </a:rPr>
              <a:t>mutagens</a:t>
            </a:r>
            <a:br>
              <a:rPr b="1">
                <a:solidFill>
                  <a:srgbClr val="006795"/>
                </a:solidFill>
              </a:rPr>
            </a:br>
            <a:r>
              <a:t>(environmental factors that cause a change in DNA).</a:t>
            </a:r>
          </a:p>
          <a:p>
            <a:pPr marL="680000" lvl="1" indent="-320000">
              <a:tabLst>
                <a:tab pos="1485900" algn="l"/>
              </a:tabLst>
            </a:pPr>
            <a:r>
              <a:t>Examples of mutagens:	</a:t>
            </a:r>
          </a:p>
          <a:p>
            <a:pPr marL="1008000" lvl="2" indent="-288000">
              <a:tabLst>
                <a:tab pos="1638300" algn="l"/>
              </a:tabLst>
            </a:pPr>
            <a:r>
              <a:t>Radiation (e.g. UV rays)</a:t>
            </a:r>
          </a:p>
          <a:p>
            <a:pPr marL="1008000" lvl="2" indent="-288000">
              <a:tabLst>
                <a:tab pos="1638300" algn="l"/>
              </a:tabLst>
            </a:pPr>
            <a:r>
              <a:t>Viruses</a:t>
            </a:r>
          </a:p>
          <a:p>
            <a:pPr marL="1008000" lvl="2" indent="-288000">
              <a:tabLst>
                <a:tab pos="1638300" algn="l"/>
              </a:tabLst>
            </a:pPr>
            <a:r>
              <a:t>Microorganisms</a:t>
            </a:r>
          </a:p>
          <a:p>
            <a:pPr marL="1008000" lvl="2" indent="-288000">
              <a:tabLst>
                <a:tab pos="1638300" algn="l"/>
              </a:tabLst>
            </a:pPr>
            <a:r>
              <a:t>Environmental poisons and irritants</a:t>
            </a:r>
          </a:p>
          <a:p>
            <a:pPr marL="1008000" lvl="2" indent="-288000">
              <a:tabLst>
                <a:tab pos="1638300" algn="l"/>
              </a:tabLst>
            </a:pPr>
            <a:r>
              <a:t>Alcohol and diet</a:t>
            </a:r>
          </a:p>
        </p:txBody>
      </p:sp>
      <p:grpSp>
        <p:nvGrpSpPr>
          <p:cNvPr id="834" name="Group 834"/>
          <p:cNvGrpSpPr/>
          <p:nvPr/>
        </p:nvGrpSpPr>
        <p:grpSpPr>
          <a:xfrm>
            <a:off x="6361751" y="1841500"/>
            <a:ext cx="6681149" cy="6247958"/>
            <a:chOff x="0" y="0"/>
            <a:chExt cx="6681148" cy="6247957"/>
          </a:xfrm>
        </p:grpSpPr>
        <p:sp>
          <p:nvSpPr>
            <p:cNvPr id="827" name="Shape 827"/>
            <p:cNvSpPr/>
            <p:nvPr/>
          </p:nvSpPr>
          <p:spPr>
            <a:xfrm>
              <a:off x="0" y="0"/>
              <a:ext cx="6664488" cy="6247958"/>
            </a:xfrm>
            <a:prstGeom prst="rect">
              <a:avLst/>
            </a:prstGeom>
            <a:solidFill>
              <a:srgbClr val="FFFFFF">
                <a:alpha val="5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828" name="Breast Cancer-Emmanuelm cc3.0.jpg"/>
            <p:cNvPicPr>
              <a:picLocks noChangeAspect="1"/>
            </p:cNvPicPr>
            <p:nvPr/>
          </p:nvPicPr>
          <p:blipFill>
            <a:blip r:embed="rId2">
              <a:extLst/>
            </a:blip>
            <a:stretch>
              <a:fillRect/>
            </a:stretch>
          </p:blipFill>
          <p:spPr>
            <a:xfrm>
              <a:off x="0" y="28562"/>
              <a:ext cx="6664488" cy="5236384"/>
            </a:xfrm>
            <a:prstGeom prst="rect">
              <a:avLst/>
            </a:prstGeom>
            <a:ln w="25400" cap="flat">
              <a:solidFill>
                <a:srgbClr val="FFFFFF"/>
              </a:solidFill>
              <a:prstDash val="solid"/>
              <a:miter lim="400000"/>
            </a:ln>
            <a:effectLst/>
          </p:spPr>
        </p:pic>
        <p:sp>
          <p:nvSpPr>
            <p:cNvPr id="829" name="Shape 829"/>
            <p:cNvSpPr/>
            <p:nvPr/>
          </p:nvSpPr>
          <p:spPr>
            <a:xfrm>
              <a:off x="66644" y="5431557"/>
              <a:ext cx="6564522" cy="6899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lvl1pPr>
            </a:lstStyle>
            <a:p>
              <a:r>
                <a:t>Carcinogens are mutagens that cause cancer (malignant tumours) such as this breast tumour.</a:t>
              </a:r>
            </a:p>
          </p:txBody>
        </p:sp>
        <p:sp>
          <p:nvSpPr>
            <p:cNvPr id="830" name="Shape 830"/>
            <p:cNvSpPr/>
            <p:nvPr/>
          </p:nvSpPr>
          <p:spPr>
            <a:xfrm>
              <a:off x="2599150" y="983011"/>
              <a:ext cx="1266253" cy="34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a:solidFill>
                    <a:srgbClr val="FFFFFF"/>
                  </a:solidFill>
                </a:defRPr>
              </a:lvl1pPr>
            </a:lstStyle>
            <a:p>
              <a:r>
                <a:t>Tumour</a:t>
              </a:r>
            </a:p>
          </p:txBody>
        </p:sp>
        <p:sp>
          <p:nvSpPr>
            <p:cNvPr id="831" name="Shape 831"/>
            <p:cNvSpPr/>
            <p:nvPr/>
          </p:nvSpPr>
          <p:spPr>
            <a:xfrm>
              <a:off x="5748120" y="5114994"/>
              <a:ext cx="933029" cy="166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sz="500" u="sng">
                  <a:solidFill>
                    <a:srgbClr val="000000"/>
                  </a:solidFill>
                  <a:hlinkClick r:id="rId3"/>
                </a:defRPr>
              </a:lvl1pPr>
            </a:lstStyle>
            <a:p>
              <a:pPr>
                <a:defRPr u="none"/>
              </a:pPr>
              <a:r>
                <a:rPr u="sng">
                  <a:hlinkClick r:id="rId3"/>
                </a:rPr>
                <a:t>Emmanuelm cc3.0</a:t>
              </a:r>
            </a:p>
          </p:txBody>
        </p:sp>
        <p:sp>
          <p:nvSpPr>
            <p:cNvPr id="832" name="Shape 832"/>
            <p:cNvSpPr/>
            <p:nvPr/>
          </p:nvSpPr>
          <p:spPr>
            <a:xfrm>
              <a:off x="4025350" y="4022018"/>
              <a:ext cx="1266253" cy="340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a:solidFill>
                    <a:srgbClr val="FFFFFF"/>
                  </a:solidFill>
                </a:defRPr>
              </a:lvl1pPr>
            </a:lstStyle>
            <a:p>
              <a:r>
                <a:t>Nipple</a:t>
              </a:r>
            </a:p>
          </p:txBody>
        </p:sp>
        <p:sp>
          <p:nvSpPr>
            <p:cNvPr id="833" name="Shape 833"/>
            <p:cNvSpPr/>
            <p:nvPr/>
          </p:nvSpPr>
          <p:spPr>
            <a:xfrm>
              <a:off x="5051680" y="2953941"/>
              <a:ext cx="1266254" cy="6899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tabLst>
                  <a:tab pos="520700" algn="l"/>
                </a:tabLst>
                <a:defRPr>
                  <a:solidFill>
                    <a:srgbClr val="FFFFFF"/>
                  </a:solidFill>
                </a:defRPr>
              </a:lvl1pPr>
            </a:lstStyle>
            <a:p>
              <a:r>
                <a:t>Normal tissue</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2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2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2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2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26">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26">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26">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26">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826">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iterate>
                                    <p:tmAbs val="0"/>
                                  </p:iterate>
                                  <p:childTnLst>
                                    <p:set>
                                      <p:cBhvr>
                                        <p:cTn id="56" fill="hold"/>
                                        <p:tgtEl>
                                          <p:spTgt spid="82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Shape 836"/>
          <p:cNvSpPr>
            <a:spLocks noGrp="1"/>
          </p:cNvSpPr>
          <p:nvPr>
            <p:ph type="title"/>
          </p:nvPr>
        </p:nvSpPr>
        <p:spPr>
          <a:prstGeom prst="rect">
            <a:avLst/>
          </a:prstGeom>
        </p:spPr>
        <p:txBody>
          <a:bodyPr/>
          <a:lstStyle>
            <a:lvl1pPr>
              <a:tabLst>
                <a:tab pos="952500" algn="l"/>
              </a:tabLst>
            </a:lvl1pPr>
          </a:lstStyle>
          <a:p>
            <a:r>
              <a:t>Mutations</a:t>
            </a:r>
          </a:p>
        </p:txBody>
      </p:sp>
      <p:sp>
        <p:nvSpPr>
          <p:cNvPr id="837" name="Shape 837"/>
          <p:cNvSpPr>
            <a:spLocks noGrp="1"/>
          </p:cNvSpPr>
          <p:nvPr>
            <p:ph type="body" sz="half" idx="1"/>
          </p:nvPr>
        </p:nvSpPr>
        <p:spPr>
          <a:prstGeom prst="rect">
            <a:avLst/>
          </a:prstGeom>
        </p:spPr>
        <p:txBody>
          <a:bodyPr/>
          <a:lstStyle/>
          <a:p>
            <a:pPr>
              <a:tabLst>
                <a:tab pos="1016000" algn="l"/>
              </a:tabLst>
            </a:pPr>
            <a:r>
              <a:t>Harmful Mutations:</a:t>
            </a:r>
          </a:p>
          <a:p>
            <a:pPr lvl="1">
              <a:tabLst>
                <a:tab pos="1485900" algn="l"/>
              </a:tabLst>
            </a:pPr>
            <a:r>
              <a:t>Most mutations cause harmful effects, usually because they stop or alter the production of a protein (often an enzyme). Albinism (right) is one of the more common mutations in nature, and leaves an animal with no pigmentation.</a:t>
            </a:r>
          </a:p>
          <a:p>
            <a:pPr>
              <a:tabLst>
                <a:tab pos="1016000" algn="l"/>
              </a:tabLst>
            </a:pPr>
            <a:r>
              <a:t>Silent Mutations:</a:t>
            </a:r>
          </a:p>
          <a:p>
            <a:pPr lvl="1">
              <a:tabLst>
                <a:tab pos="1485900" algn="l"/>
              </a:tabLst>
            </a:pPr>
            <a:r>
              <a:t>Silent mutations do not change the amino acid sequence nor the final protein. In the genetic code, several codons may code for the same amino acid. Silent mutations are also neutral if they do not alter the fitness of the organism.</a:t>
            </a:r>
          </a:p>
          <a:p>
            <a:pPr>
              <a:tabLst>
                <a:tab pos="1016000" algn="l"/>
              </a:tabLst>
            </a:pPr>
            <a:r>
              <a:t>Beneficial Mutations</a:t>
            </a:r>
          </a:p>
          <a:p>
            <a:pPr lvl="1">
              <a:tabLst>
                <a:tab pos="1485900" algn="l"/>
              </a:tabLst>
            </a:pPr>
            <a:r>
              <a:t>Sometimes mutations help the survival of an organism. In viruses (e.g. </a:t>
            </a:r>
            <a:r>
              <a:rPr i="1"/>
              <a:t>Influenzavirus</a:t>
            </a:r>
            <a:r>
              <a:t>, right) genes coding for the glycoprotein coat are constantly mutating, producing new strains that avoid detection by the host's immune system.</a:t>
            </a:r>
          </a:p>
        </p:txBody>
      </p:sp>
      <p:pic>
        <p:nvPicPr>
          <p:cNvPr id="838" name="Albino frog pixabay.jpg"/>
          <p:cNvPicPr>
            <a:picLocks noChangeAspect="1"/>
          </p:cNvPicPr>
          <p:nvPr/>
        </p:nvPicPr>
        <p:blipFill>
          <a:blip r:embed="rId2">
            <a:extLst/>
          </a:blip>
          <a:stretch>
            <a:fillRect/>
          </a:stretch>
        </p:blipFill>
        <p:spPr>
          <a:xfrm>
            <a:off x="7764462" y="-305793"/>
            <a:ext cx="5270842" cy="3953132"/>
          </a:xfrm>
          <a:prstGeom prst="rect">
            <a:avLst/>
          </a:prstGeom>
          <a:ln w="25400">
            <a:solidFill>
              <a:srgbClr val="FFFFFF"/>
            </a:solidFill>
            <a:miter lim="400000"/>
          </a:ln>
        </p:spPr>
      </p:pic>
      <p:grpSp>
        <p:nvGrpSpPr>
          <p:cNvPr id="843" name="Group 843"/>
          <p:cNvGrpSpPr/>
          <p:nvPr/>
        </p:nvGrpSpPr>
        <p:grpSpPr>
          <a:xfrm>
            <a:off x="7751762" y="3581400"/>
            <a:ext cx="5319366" cy="3142653"/>
            <a:chOff x="0" y="0"/>
            <a:chExt cx="5319365" cy="3142652"/>
          </a:xfrm>
        </p:grpSpPr>
        <p:sp>
          <p:nvSpPr>
            <p:cNvPr id="839" name="Shape 839"/>
            <p:cNvSpPr/>
            <p:nvPr/>
          </p:nvSpPr>
          <p:spPr>
            <a:xfrm>
              <a:off x="0" y="0"/>
              <a:ext cx="5319366" cy="2956471"/>
            </a:xfrm>
            <a:prstGeom prst="rect">
              <a:avLst/>
            </a:prstGeom>
            <a:solidFill>
              <a:srgbClr val="FFFFFF"/>
            </a:solidFill>
            <a:ln w="127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842" name="Group 842"/>
            <p:cNvGrpSpPr/>
            <p:nvPr/>
          </p:nvGrpSpPr>
          <p:grpSpPr>
            <a:xfrm>
              <a:off x="999242" y="168297"/>
              <a:ext cx="3831361" cy="2974356"/>
              <a:chOff x="0" y="0"/>
              <a:chExt cx="3831359" cy="2974354"/>
            </a:xfrm>
          </p:grpSpPr>
          <p:pic>
            <p:nvPicPr>
              <p:cNvPr id="840" name="pasted-image-3.pdf"/>
              <p:cNvPicPr>
                <a:picLocks noChangeAspect="1"/>
              </p:cNvPicPr>
              <p:nvPr/>
            </p:nvPicPr>
            <p:blipFill>
              <a:blip r:embed="rId3">
                <a:extLst/>
              </a:blip>
              <a:stretch>
                <a:fillRect/>
              </a:stretch>
            </p:blipFill>
            <p:spPr>
              <a:xfrm>
                <a:off x="0" y="36518"/>
                <a:ext cx="1947621" cy="2848967"/>
              </a:xfrm>
              <a:prstGeom prst="rect">
                <a:avLst/>
              </a:prstGeom>
              <a:ln w="12700" cap="flat">
                <a:noFill/>
                <a:miter lim="400000"/>
              </a:ln>
              <a:effectLst/>
            </p:spPr>
          </p:pic>
          <p:pic>
            <p:nvPicPr>
              <p:cNvPr id="841" name="pasted-image-2.pdf"/>
              <p:cNvPicPr>
                <a:picLocks noChangeAspect="1"/>
              </p:cNvPicPr>
              <p:nvPr/>
            </p:nvPicPr>
            <p:blipFill>
              <a:blip r:embed="rId4">
                <a:extLst/>
              </a:blip>
              <a:stretch>
                <a:fillRect/>
              </a:stretch>
            </p:blipFill>
            <p:spPr>
              <a:xfrm>
                <a:off x="1657169" y="0"/>
                <a:ext cx="2174191" cy="2974355"/>
              </a:xfrm>
              <a:prstGeom prst="rect">
                <a:avLst/>
              </a:prstGeom>
              <a:ln w="12700" cap="flat">
                <a:noFill/>
                <a:miter lim="400000"/>
              </a:ln>
              <a:effectLst/>
            </p:spPr>
          </p:pic>
        </p:grpSp>
      </p:grpSp>
      <p:pic>
        <p:nvPicPr>
          <p:cNvPr id="844" name="Flu Virus.png"/>
          <p:cNvPicPr>
            <a:picLocks noChangeAspect="1"/>
          </p:cNvPicPr>
          <p:nvPr/>
        </p:nvPicPr>
        <p:blipFill>
          <a:blip r:embed="rId5">
            <a:extLst/>
          </a:blip>
          <a:srcRect t="7961" b="9343"/>
          <a:stretch>
            <a:fillRect/>
          </a:stretch>
        </p:blipFill>
        <p:spPr>
          <a:xfrm>
            <a:off x="7764462" y="6511032"/>
            <a:ext cx="5321301" cy="3297685"/>
          </a:xfrm>
          <a:prstGeom prst="rect">
            <a:avLst/>
          </a:prstGeom>
          <a:ln w="25400">
            <a:solidFill>
              <a:srgbClr val="FFFFFF"/>
            </a:solidFill>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37">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837">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83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837">
                                            <p:txEl>
                                              <p:pRg st="2" end="2"/>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837">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3" nodeType="afterEffect">
                                  <p:stCondLst>
                                    <p:cond delay="0"/>
                                  </p:stCondLst>
                                  <p:iterate>
                                    <p:tmAbs val="0"/>
                                  </p:iterate>
                                  <p:childTnLst>
                                    <p:set>
                                      <p:cBhvr>
                                        <p:cTn id="22" fill="hold"/>
                                        <p:tgtEl>
                                          <p:spTgt spid="8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837">
                                            <p:txEl>
                                              <p:pRg st="4" end="4"/>
                                            </p:txEl>
                                          </p:spTgt>
                                        </p:tgtEl>
                                        <p:attrNameLst>
                                          <p:attrName>style.visibility</p:attrName>
                                        </p:attrNameLst>
                                      </p:cBhvr>
                                      <p:to>
                                        <p:strVal val="visible"/>
                                      </p:to>
                                    </p:set>
                                  </p:childTnLst>
                                </p:cTn>
                              </p:par>
                              <p:par>
                                <p:cTn id="27" presetID="1" presetClass="entr" presetSubtype="0" fill="hold" grpId="1" nodeType="withEffect">
                                  <p:stCondLst>
                                    <p:cond delay="0"/>
                                  </p:stCondLst>
                                  <p:iterate>
                                    <p:tmAbs val="0"/>
                                  </p:iterate>
                                  <p:childTnLst>
                                    <p:set>
                                      <p:cBhvr>
                                        <p:cTn id="28" fill="hold"/>
                                        <p:tgtEl>
                                          <p:spTgt spid="83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4" nodeType="afterEffect">
                                  <p:stCondLst>
                                    <p:cond delay="0"/>
                                  </p:stCondLst>
                                  <p:iterate>
                                    <p:tmAbs val="0"/>
                                  </p:iterate>
                                  <p:childTnLst>
                                    <p:set>
                                      <p:cBhvr>
                                        <p:cTn id="31" fill="hold"/>
                                        <p:tgtEl>
                                          <p:spTgt spid="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 grpId="1" build="p" animBg="1" advAuto="0"/>
      <p:bldP spid="838" grpId="2" animBg="1" advAuto="0"/>
      <p:bldP spid="843" grpId="3" animBg="1" advAuto="0"/>
      <p:bldP spid="844" grpId="4"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body" sz="half" idx="1"/>
          </p:nvPr>
        </p:nvSpPr>
        <p:spPr>
          <a:xfrm>
            <a:off x="1028700" y="2019300"/>
            <a:ext cx="4984850" cy="5867400"/>
          </a:xfrm>
          <a:prstGeom prst="rect">
            <a:avLst/>
          </a:prstGeom>
        </p:spPr>
        <p:txBody>
          <a:bodyPr numCol="1" spcCol="38100"/>
          <a:lstStyle/>
          <a:p>
            <a:pPr marL="392727" indent="-392727"/>
            <a:r>
              <a:rPr>
                <a:hlinkClick r:id="rId2" action="ppaction://hlinksldjump"/>
              </a:rPr>
              <a:t>Gene Regulation</a:t>
            </a:r>
          </a:p>
          <a:p>
            <a:pPr marL="720045" lvl="1"/>
            <a:r>
              <a:rPr>
                <a:hlinkClick r:id="rId2" action="ppaction://hlinksldjump"/>
              </a:rPr>
              <a:t>Cellular differentiation</a:t>
            </a:r>
          </a:p>
          <a:p>
            <a:pPr marL="720045" lvl="1"/>
            <a:r>
              <a:rPr>
                <a:hlinkClick r:id="rId3" action="ppaction://hlinksldjump"/>
              </a:rPr>
              <a:t>Genes and development</a:t>
            </a:r>
          </a:p>
          <a:p>
            <a:pPr marL="720045" lvl="1"/>
            <a:r>
              <a:rPr>
                <a:hlinkClick r:id="rId4" action="ppaction://hlinksldjump"/>
              </a:rPr>
              <a:t>Timing and development</a:t>
            </a:r>
          </a:p>
          <a:p>
            <a:pPr marL="720045" lvl="1"/>
            <a:r>
              <a:rPr>
                <a:hlinkClick r:id="rId5" action="ppaction://hlinksldjump"/>
              </a:rPr>
              <a:t>Mutations</a:t>
            </a:r>
          </a:p>
          <a:p>
            <a:pPr marL="720045" lvl="1"/>
            <a:r>
              <a:rPr>
                <a:hlinkClick r:id="rId6" action="ppaction://hlinksldjump"/>
              </a:rPr>
              <a:t>Gene structure and regulation</a:t>
            </a:r>
          </a:p>
          <a:p>
            <a:pPr marL="720045" lvl="1"/>
            <a:r>
              <a:rPr>
                <a:hlinkClick r:id="rId7" action="ppaction://hlinksldjump"/>
              </a:rPr>
              <a:t>Cancer</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p:cNvSpPr>
          <p:nvPr>
            <p:ph type="title"/>
          </p:nvPr>
        </p:nvSpPr>
        <p:spPr>
          <a:xfrm>
            <a:off x="368300" y="368300"/>
            <a:ext cx="7569647" cy="1811933"/>
          </a:xfrm>
          <a:prstGeom prst="rect">
            <a:avLst/>
          </a:prstGeom>
        </p:spPr>
        <p:txBody>
          <a:bodyPr/>
          <a:lstStyle>
            <a:lvl1pPr>
              <a:tabLst>
                <a:tab pos="952500" algn="l"/>
              </a:tabLst>
            </a:lvl1pPr>
          </a:lstStyle>
          <a:p>
            <a:r>
              <a:t>Controlling Gene Expression</a:t>
            </a:r>
          </a:p>
        </p:txBody>
      </p:sp>
      <p:sp>
        <p:nvSpPr>
          <p:cNvPr id="847" name="Shape 847"/>
          <p:cNvSpPr>
            <a:spLocks noGrp="1"/>
          </p:cNvSpPr>
          <p:nvPr>
            <p:ph type="body" sz="half" idx="1"/>
          </p:nvPr>
        </p:nvSpPr>
        <p:spPr>
          <a:xfrm>
            <a:off x="368300" y="2547143"/>
            <a:ext cx="6715522" cy="6787357"/>
          </a:xfrm>
          <a:prstGeom prst="rect">
            <a:avLst/>
          </a:prstGeom>
        </p:spPr>
        <p:txBody>
          <a:bodyPr/>
          <a:lstStyle/>
          <a:p>
            <a:pPr>
              <a:buClr>
                <a:schemeClr val="accent1">
                  <a:hueOff val="47394"/>
                  <a:satOff val="-25753"/>
                  <a:lumOff val="-7544"/>
                </a:schemeClr>
              </a:buClr>
              <a:tabLst>
                <a:tab pos="1016000" algn="l"/>
              </a:tabLst>
            </a:pPr>
            <a:r>
              <a:t>All the cells in your body contain identical copies of your genetic instructions. Yet these cells appear very different (e.g. muscle, nerve, and epithelial cells have little in common). </a:t>
            </a:r>
          </a:p>
          <a:p>
            <a:pPr>
              <a:buClr>
                <a:schemeClr val="accent1">
                  <a:hueOff val="47394"/>
                  <a:satOff val="-25753"/>
                  <a:lumOff val="-7544"/>
                </a:schemeClr>
              </a:buClr>
              <a:tabLst>
                <a:tab pos="1016000" algn="l"/>
              </a:tabLst>
            </a:pPr>
            <a:r>
              <a:t>These morphological differences reflect profound differences in the expression of genes during the cell’s development. </a:t>
            </a:r>
          </a:p>
          <a:p>
            <a:pPr>
              <a:buClr>
                <a:schemeClr val="accent1">
                  <a:hueOff val="47394"/>
                  <a:satOff val="-25753"/>
                  <a:lumOff val="-7544"/>
                </a:schemeClr>
              </a:buClr>
              <a:tabLst>
                <a:tab pos="1016000" algn="l"/>
              </a:tabLst>
            </a:pPr>
            <a:r>
              <a:t>For example, muscle cells express the genes for the proteins that make up the contractile elements of the muscle fibre. </a:t>
            </a:r>
          </a:p>
          <a:p>
            <a:pPr>
              <a:buClr>
                <a:schemeClr val="accent1">
                  <a:hueOff val="47394"/>
                  <a:satOff val="-25753"/>
                  <a:lumOff val="-7544"/>
                </a:schemeClr>
              </a:buClr>
              <a:tabLst>
                <a:tab pos="1016000" algn="l"/>
              </a:tabLst>
            </a:pPr>
            <a:r>
              <a:t>This diversity of cell structure and function reflects the precise control over the time, location, and extent of expression of a huge variety of genes.</a:t>
            </a:r>
          </a:p>
        </p:txBody>
      </p:sp>
      <p:pic>
        <p:nvPicPr>
          <p:cNvPr id="848" name="AdobeStock_13717050_DNA.jpg"/>
          <p:cNvPicPr>
            <a:picLocks noChangeAspect="1"/>
          </p:cNvPicPr>
          <p:nvPr/>
        </p:nvPicPr>
        <p:blipFill>
          <a:blip r:embed="rId2">
            <a:extLst/>
          </a:blip>
          <a:stretch>
            <a:fillRect/>
          </a:stretch>
        </p:blipFill>
        <p:spPr>
          <a:xfrm rot="5400000">
            <a:off x="5522894" y="2072715"/>
            <a:ext cx="9831045" cy="5529962"/>
          </a:xfrm>
          <a:prstGeom prst="rect">
            <a:avLst/>
          </a:prstGeom>
          <a:ln w="25400">
            <a:solidFill>
              <a:srgbClr val="FFFFFF"/>
            </a:solidFill>
            <a:miter lim="400000"/>
          </a:ln>
        </p:spPr>
      </p:pic>
      <p:sp>
        <p:nvSpPr>
          <p:cNvPr id="849" name="Shape 849"/>
          <p:cNvSpPr/>
          <p:nvPr/>
        </p:nvSpPr>
        <p:spPr>
          <a:xfrm>
            <a:off x="7753275" y="9424438"/>
            <a:ext cx="560426"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FFFFFF"/>
                </a:solidFill>
              </a:defRPr>
            </a:lvl1pPr>
          </a:lstStyle>
          <a:p>
            <a:r>
              <a:t>Adobestock</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Shape 851"/>
          <p:cNvSpPr>
            <a:spLocks noGrp="1"/>
          </p:cNvSpPr>
          <p:nvPr>
            <p:ph type="title"/>
          </p:nvPr>
        </p:nvSpPr>
        <p:spPr>
          <a:prstGeom prst="rect">
            <a:avLst/>
          </a:prstGeom>
        </p:spPr>
        <p:txBody>
          <a:bodyPr/>
          <a:lstStyle>
            <a:lvl1pPr>
              <a:tabLst>
                <a:tab pos="952500" algn="l"/>
              </a:tabLst>
            </a:lvl1pPr>
          </a:lstStyle>
          <a:p>
            <a:r>
              <a:t>Transcription Factors</a:t>
            </a:r>
          </a:p>
        </p:txBody>
      </p:sp>
      <p:sp>
        <p:nvSpPr>
          <p:cNvPr id="852" name="Shape 852"/>
          <p:cNvSpPr>
            <a:spLocks noGrp="1"/>
          </p:cNvSpPr>
          <p:nvPr>
            <p:ph type="body" sz="half" idx="1"/>
          </p:nvPr>
        </p:nvSpPr>
        <p:spPr>
          <a:xfrm>
            <a:off x="368300" y="1790700"/>
            <a:ext cx="6331645" cy="7543800"/>
          </a:xfrm>
          <a:prstGeom prst="rect">
            <a:avLst/>
          </a:prstGeom>
        </p:spPr>
        <p:txBody>
          <a:bodyPr/>
          <a:lstStyle/>
          <a:p>
            <a:pPr>
              <a:tabLst>
                <a:tab pos="1016000" algn="l"/>
              </a:tabLst>
            </a:pPr>
            <a:r>
              <a:t>The physical state of the DNA in or near a gene is important in helping to control whether the gene is even available for transcription. </a:t>
            </a:r>
          </a:p>
          <a:p>
            <a:pPr>
              <a:tabLst>
                <a:tab pos="1016000" algn="l"/>
              </a:tabLst>
            </a:pPr>
            <a:r>
              <a:t>When the heterochromatin is condensed, the transcription proteins cannot reach the DNA and the gene is not expressed. </a:t>
            </a:r>
          </a:p>
          <a:p>
            <a:pPr>
              <a:tabLst>
                <a:tab pos="1016000" algn="l"/>
              </a:tabLst>
            </a:pPr>
            <a:r>
              <a:t>To be transcribed, a gene must first be unpacked from its condensed state. </a:t>
            </a:r>
          </a:p>
          <a:p>
            <a:pPr>
              <a:tabLst>
                <a:tab pos="1016000" algn="l"/>
              </a:tabLst>
            </a:pPr>
            <a:r>
              <a:t>Once unpacked, control of gene expression involves the interaction of transcription factors (shown attached to the DNA molecule right) with DNA sequences that control the specific gene.</a:t>
            </a:r>
          </a:p>
          <a:p>
            <a:pPr>
              <a:tabLst>
                <a:tab pos="1016000" algn="l"/>
              </a:tabLst>
            </a:pPr>
            <a:r>
              <a:t>Initiation of transcription is the most important and universally used control point in gene expression. </a:t>
            </a:r>
          </a:p>
        </p:txBody>
      </p:sp>
      <p:pic>
        <p:nvPicPr>
          <p:cNvPr id="853" name="DNA with enhancers homeodomains.png"/>
          <p:cNvPicPr>
            <a:picLocks noChangeAspect="1"/>
          </p:cNvPicPr>
          <p:nvPr/>
        </p:nvPicPr>
        <p:blipFill>
          <a:blip r:embed="rId2">
            <a:extLst/>
          </a:blip>
          <a:stretch>
            <a:fillRect/>
          </a:stretch>
        </p:blipFill>
        <p:spPr>
          <a:xfrm>
            <a:off x="6972359" y="1099027"/>
            <a:ext cx="5567168" cy="7953097"/>
          </a:xfrm>
          <a:prstGeom prst="rect">
            <a:avLst/>
          </a:prstGeom>
          <a:ln w="12700">
            <a:miter lim="400000"/>
          </a:ln>
        </p:spPr>
      </p:pic>
      <p:sp>
        <p:nvSpPr>
          <p:cNvPr id="854" name="Shape 854"/>
          <p:cNvSpPr/>
          <p:nvPr/>
        </p:nvSpPr>
        <p:spPr>
          <a:xfrm>
            <a:off x="7080175" y="6118789"/>
            <a:ext cx="711251"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DNA</a:t>
            </a:r>
          </a:p>
        </p:txBody>
      </p:sp>
      <p:sp>
        <p:nvSpPr>
          <p:cNvPr id="855" name="Shape 855"/>
          <p:cNvSpPr/>
          <p:nvPr/>
        </p:nvSpPr>
        <p:spPr>
          <a:xfrm>
            <a:off x="7848600" y="6299200"/>
            <a:ext cx="883845" cy="0"/>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56" name="Shape 856"/>
          <p:cNvSpPr/>
          <p:nvPr/>
        </p:nvSpPr>
        <p:spPr>
          <a:xfrm>
            <a:off x="7499275" y="2391339"/>
            <a:ext cx="1537743"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Transcription factors</a:t>
            </a:r>
          </a:p>
        </p:txBody>
      </p:sp>
      <p:sp>
        <p:nvSpPr>
          <p:cNvPr id="857" name="Shape 857"/>
          <p:cNvSpPr/>
          <p:nvPr/>
        </p:nvSpPr>
        <p:spPr>
          <a:xfrm>
            <a:off x="8635999" y="2819399"/>
            <a:ext cx="655358" cy="655358"/>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58" name="Shape 858"/>
          <p:cNvSpPr/>
          <p:nvPr/>
        </p:nvSpPr>
        <p:spPr>
          <a:xfrm>
            <a:off x="8625185" y="2810916"/>
            <a:ext cx="566953" cy="2255260"/>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5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5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Shape 860"/>
          <p:cNvSpPr>
            <a:spLocks noGrp="1"/>
          </p:cNvSpPr>
          <p:nvPr>
            <p:ph type="title"/>
          </p:nvPr>
        </p:nvSpPr>
        <p:spPr>
          <a:prstGeom prst="rect">
            <a:avLst/>
          </a:prstGeom>
        </p:spPr>
        <p:txBody>
          <a:bodyPr/>
          <a:lstStyle>
            <a:lvl1pPr>
              <a:tabLst>
                <a:tab pos="952500" algn="l"/>
              </a:tabLst>
            </a:lvl1pPr>
          </a:lstStyle>
          <a:p>
            <a:r>
              <a:t>Prokaryote Gene Structure</a:t>
            </a:r>
          </a:p>
        </p:txBody>
      </p:sp>
      <p:sp>
        <p:nvSpPr>
          <p:cNvPr id="861" name="Shape 861"/>
          <p:cNvSpPr>
            <a:spLocks noGrp="1"/>
          </p:cNvSpPr>
          <p:nvPr>
            <p:ph type="body" sz="half" idx="1"/>
          </p:nvPr>
        </p:nvSpPr>
        <p:spPr>
          <a:xfrm>
            <a:off x="368300" y="1790700"/>
            <a:ext cx="12197408" cy="3425280"/>
          </a:xfrm>
          <a:prstGeom prst="rect">
            <a:avLst/>
          </a:prstGeom>
        </p:spPr>
        <p:txBody>
          <a:bodyPr/>
          <a:lstStyle/>
          <a:p>
            <a:pPr>
              <a:tabLst>
                <a:tab pos="1016000" algn="l"/>
              </a:tabLst>
            </a:pPr>
            <a:r>
              <a:t>In prokaryotes, several structural genes with related functions are grouped together between UTRs. </a:t>
            </a:r>
          </a:p>
          <a:p>
            <a:pPr lvl="1">
              <a:tabLst>
                <a:tab pos="1485900" algn="l"/>
              </a:tabLst>
            </a:pPr>
            <a:r>
              <a:t>These groupings of structural genes and their regulatory elements are called operons. </a:t>
            </a:r>
          </a:p>
          <a:p>
            <a:pPr lvl="1">
              <a:tabLst>
                <a:tab pos="1485900" algn="l"/>
              </a:tabLst>
            </a:pPr>
            <a:r>
              <a:t>The UTR upstream of the structural genes contains a regulatory sequence to initiate transcription of the structural genes. </a:t>
            </a:r>
          </a:p>
          <a:p>
            <a:pPr lvl="1">
              <a:tabLst>
                <a:tab pos="1485900" algn="l"/>
              </a:tabLst>
            </a:pPr>
            <a:r>
              <a:t>The downstream UTR stops transcription of the genes.</a:t>
            </a:r>
          </a:p>
          <a:p>
            <a:pPr>
              <a:tabLst>
                <a:tab pos="1016000" algn="l"/>
              </a:tabLst>
            </a:pPr>
            <a:r>
              <a:t>In prokaryotes, the entire transcribed mRNA sequence for the structural genes is translated into proteins. </a:t>
            </a:r>
          </a:p>
        </p:txBody>
      </p:sp>
      <p:grpSp>
        <p:nvGrpSpPr>
          <p:cNvPr id="901" name="Group 901"/>
          <p:cNvGrpSpPr/>
          <p:nvPr/>
        </p:nvGrpSpPr>
        <p:grpSpPr>
          <a:xfrm>
            <a:off x="255195" y="5331389"/>
            <a:ext cx="12683127" cy="4414662"/>
            <a:chOff x="0" y="0"/>
            <a:chExt cx="12683125" cy="4414661"/>
          </a:xfrm>
        </p:grpSpPr>
        <p:grpSp>
          <p:nvGrpSpPr>
            <p:cNvPr id="872" name="Group 872"/>
            <p:cNvGrpSpPr/>
            <p:nvPr/>
          </p:nvGrpSpPr>
          <p:grpSpPr>
            <a:xfrm>
              <a:off x="1101164" y="722679"/>
              <a:ext cx="11578274" cy="558001"/>
              <a:chOff x="0" y="0"/>
              <a:chExt cx="11578272" cy="558000"/>
            </a:xfrm>
          </p:grpSpPr>
          <p:sp>
            <p:nvSpPr>
              <p:cNvPr id="862" name="Shape 862"/>
              <p:cNvSpPr/>
              <p:nvPr/>
            </p:nvSpPr>
            <p:spPr>
              <a:xfrm>
                <a:off x="0" y="0"/>
                <a:ext cx="2360289"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63" name="Shape 863"/>
              <p:cNvSpPr/>
              <p:nvPr/>
            </p:nvSpPr>
            <p:spPr>
              <a:xfrm>
                <a:off x="2318526" y="0"/>
                <a:ext cx="2360289"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64" name="Shape 864"/>
              <p:cNvSpPr/>
              <p:nvPr/>
            </p:nvSpPr>
            <p:spPr>
              <a:xfrm>
                <a:off x="9217983" y="0"/>
                <a:ext cx="2360290" cy="558001"/>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65" name="Shape 865"/>
              <p:cNvSpPr/>
              <p:nvPr/>
            </p:nvSpPr>
            <p:spPr>
              <a:xfrm>
                <a:off x="4647575" y="0"/>
                <a:ext cx="2360290" cy="558001"/>
              </a:xfrm>
              <a:prstGeom prst="rect">
                <a:avLst/>
              </a:prstGeom>
              <a:gradFill flip="none" rotWithShape="1">
                <a:gsLst>
                  <a:gs pos="0">
                    <a:srgbClr val="01BA23"/>
                  </a:gs>
                  <a:gs pos="38738">
                    <a:srgbClr val="C1FCCA"/>
                  </a:gs>
                  <a:gs pos="100000">
                    <a:srgbClr val="03D802"/>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66" name="Shape 866"/>
              <p:cNvSpPr/>
              <p:nvPr/>
            </p:nvSpPr>
            <p:spPr>
              <a:xfrm>
                <a:off x="6948564" y="0"/>
                <a:ext cx="2360290" cy="558001"/>
              </a:xfrm>
              <a:prstGeom prst="rect">
                <a:avLst/>
              </a:prstGeom>
              <a:gradFill flip="none" rotWithShape="1">
                <a:gsLst>
                  <a:gs pos="0">
                    <a:srgbClr val="F8A918"/>
                  </a:gs>
                  <a:gs pos="38738">
                    <a:srgbClr val="FFF2D0"/>
                  </a:gs>
                  <a:gs pos="100000">
                    <a:srgbClr val="F8A918"/>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67" name="Shape 867"/>
              <p:cNvSpPr/>
              <p:nvPr/>
            </p:nvSpPr>
            <p:spPr>
              <a:xfrm>
                <a:off x="844475" y="125679"/>
                <a:ext cx="69841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UTR</a:t>
                </a:r>
              </a:p>
            </p:txBody>
          </p:sp>
          <p:sp>
            <p:nvSpPr>
              <p:cNvPr id="868" name="Shape 868"/>
              <p:cNvSpPr/>
              <p:nvPr/>
            </p:nvSpPr>
            <p:spPr>
              <a:xfrm>
                <a:off x="10087535" y="125679"/>
                <a:ext cx="69841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UTR</a:t>
                </a:r>
              </a:p>
            </p:txBody>
          </p:sp>
          <p:sp>
            <p:nvSpPr>
              <p:cNvPr id="869" name="Shape 869"/>
              <p:cNvSpPr/>
              <p:nvPr/>
            </p:nvSpPr>
            <p:spPr>
              <a:xfrm>
                <a:off x="2952675" y="125679"/>
                <a:ext cx="990973"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Gene 1</a:t>
                </a:r>
              </a:p>
            </p:txBody>
          </p:sp>
          <p:sp>
            <p:nvSpPr>
              <p:cNvPr id="870" name="Shape 870"/>
              <p:cNvSpPr/>
              <p:nvPr/>
            </p:nvSpPr>
            <p:spPr>
              <a:xfrm>
                <a:off x="5228515" y="125679"/>
                <a:ext cx="990973"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Gene 2</a:t>
                </a:r>
              </a:p>
            </p:txBody>
          </p:sp>
          <p:sp>
            <p:nvSpPr>
              <p:cNvPr id="871" name="Shape 871"/>
              <p:cNvSpPr/>
              <p:nvPr/>
            </p:nvSpPr>
            <p:spPr>
              <a:xfrm>
                <a:off x="7544996" y="125679"/>
                <a:ext cx="990973"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Gene 3</a:t>
                </a:r>
              </a:p>
            </p:txBody>
          </p:sp>
        </p:grpSp>
        <p:grpSp>
          <p:nvGrpSpPr>
            <p:cNvPr id="883" name="Group 883"/>
            <p:cNvGrpSpPr/>
            <p:nvPr/>
          </p:nvGrpSpPr>
          <p:grpSpPr>
            <a:xfrm>
              <a:off x="1101164" y="1769160"/>
              <a:ext cx="11578274" cy="558001"/>
              <a:chOff x="0" y="0"/>
              <a:chExt cx="11578272" cy="558000"/>
            </a:xfrm>
          </p:grpSpPr>
          <p:sp>
            <p:nvSpPr>
              <p:cNvPr id="873" name="Shape 873"/>
              <p:cNvSpPr/>
              <p:nvPr/>
            </p:nvSpPr>
            <p:spPr>
              <a:xfrm>
                <a:off x="0" y="0"/>
                <a:ext cx="2360289"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74" name="Shape 874"/>
              <p:cNvSpPr/>
              <p:nvPr/>
            </p:nvSpPr>
            <p:spPr>
              <a:xfrm>
                <a:off x="2318526" y="0"/>
                <a:ext cx="2360289"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75" name="Shape 875"/>
              <p:cNvSpPr/>
              <p:nvPr/>
            </p:nvSpPr>
            <p:spPr>
              <a:xfrm>
                <a:off x="9217983" y="0"/>
                <a:ext cx="2360290" cy="558001"/>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76" name="Shape 876"/>
              <p:cNvSpPr/>
              <p:nvPr/>
            </p:nvSpPr>
            <p:spPr>
              <a:xfrm>
                <a:off x="4647575" y="0"/>
                <a:ext cx="2360290" cy="558001"/>
              </a:xfrm>
              <a:prstGeom prst="rect">
                <a:avLst/>
              </a:prstGeom>
              <a:gradFill flip="none" rotWithShape="1">
                <a:gsLst>
                  <a:gs pos="0">
                    <a:srgbClr val="01BA23"/>
                  </a:gs>
                  <a:gs pos="38738">
                    <a:srgbClr val="C1FCCA"/>
                  </a:gs>
                  <a:gs pos="100000">
                    <a:srgbClr val="03D802"/>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77" name="Shape 877"/>
              <p:cNvSpPr/>
              <p:nvPr/>
            </p:nvSpPr>
            <p:spPr>
              <a:xfrm>
                <a:off x="6948564" y="0"/>
                <a:ext cx="2360290" cy="558001"/>
              </a:xfrm>
              <a:prstGeom prst="rect">
                <a:avLst/>
              </a:prstGeom>
              <a:gradFill flip="none" rotWithShape="1">
                <a:gsLst>
                  <a:gs pos="0">
                    <a:srgbClr val="F8A918"/>
                  </a:gs>
                  <a:gs pos="38738">
                    <a:srgbClr val="FFF2D0"/>
                  </a:gs>
                  <a:gs pos="100000">
                    <a:srgbClr val="F8A918"/>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78" name="Shape 878"/>
              <p:cNvSpPr/>
              <p:nvPr/>
            </p:nvSpPr>
            <p:spPr>
              <a:xfrm>
                <a:off x="844475" y="125679"/>
                <a:ext cx="69841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UTR</a:t>
                </a:r>
              </a:p>
            </p:txBody>
          </p:sp>
          <p:sp>
            <p:nvSpPr>
              <p:cNvPr id="879" name="Shape 879"/>
              <p:cNvSpPr/>
              <p:nvPr/>
            </p:nvSpPr>
            <p:spPr>
              <a:xfrm>
                <a:off x="10087535" y="125679"/>
                <a:ext cx="69841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UTR</a:t>
                </a:r>
              </a:p>
            </p:txBody>
          </p:sp>
          <p:sp>
            <p:nvSpPr>
              <p:cNvPr id="880" name="Shape 880"/>
              <p:cNvSpPr/>
              <p:nvPr/>
            </p:nvSpPr>
            <p:spPr>
              <a:xfrm>
                <a:off x="2952675" y="125679"/>
                <a:ext cx="990973"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Gene 1</a:t>
                </a:r>
              </a:p>
            </p:txBody>
          </p:sp>
          <p:sp>
            <p:nvSpPr>
              <p:cNvPr id="881" name="Shape 881"/>
              <p:cNvSpPr/>
              <p:nvPr/>
            </p:nvSpPr>
            <p:spPr>
              <a:xfrm>
                <a:off x="5228515" y="125679"/>
                <a:ext cx="990973"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Gene 2</a:t>
                </a:r>
              </a:p>
            </p:txBody>
          </p:sp>
          <p:sp>
            <p:nvSpPr>
              <p:cNvPr id="882" name="Shape 882"/>
              <p:cNvSpPr/>
              <p:nvPr/>
            </p:nvSpPr>
            <p:spPr>
              <a:xfrm>
                <a:off x="7544996" y="125679"/>
                <a:ext cx="990973"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Gene 3</a:t>
                </a:r>
              </a:p>
            </p:txBody>
          </p:sp>
        </p:grpSp>
        <p:sp>
          <p:nvSpPr>
            <p:cNvPr id="884" name="Shape 884"/>
            <p:cNvSpPr/>
            <p:nvPr/>
          </p:nvSpPr>
          <p:spPr>
            <a:xfrm>
              <a:off x="203261" y="883920"/>
              <a:ext cx="723864"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b="1"/>
              </a:lvl1pPr>
            </a:lstStyle>
            <a:p>
              <a:r>
                <a:t>DNA</a:t>
              </a:r>
            </a:p>
          </p:txBody>
        </p:sp>
        <p:sp>
          <p:nvSpPr>
            <p:cNvPr id="885" name="Shape 885"/>
            <p:cNvSpPr/>
            <p:nvPr/>
          </p:nvSpPr>
          <p:spPr>
            <a:xfrm>
              <a:off x="0" y="1869440"/>
              <a:ext cx="927125"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b="1"/>
              </a:lvl1pPr>
            </a:lstStyle>
            <a:p>
              <a:r>
                <a:t>mRNA</a:t>
              </a:r>
            </a:p>
          </p:txBody>
        </p:sp>
        <p:sp>
          <p:nvSpPr>
            <p:cNvPr id="886" name="Shape 886"/>
            <p:cNvSpPr/>
            <p:nvPr/>
          </p:nvSpPr>
          <p:spPr>
            <a:xfrm>
              <a:off x="4586044" y="2430851"/>
              <a:ext cx="1" cy="636977"/>
            </a:xfrm>
            <a:prstGeom prst="line">
              <a:avLst/>
            </a:prstGeom>
            <a:noFill/>
            <a:ln w="381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87" name="Shape 887"/>
            <p:cNvSpPr/>
            <p:nvPr/>
          </p:nvSpPr>
          <p:spPr>
            <a:xfrm>
              <a:off x="6933004" y="2430851"/>
              <a:ext cx="1" cy="636977"/>
            </a:xfrm>
            <a:prstGeom prst="line">
              <a:avLst/>
            </a:prstGeom>
            <a:noFill/>
            <a:ln w="381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88" name="Shape 888"/>
            <p:cNvSpPr/>
            <p:nvPr/>
          </p:nvSpPr>
          <p:spPr>
            <a:xfrm>
              <a:off x="9178364" y="2430851"/>
              <a:ext cx="1" cy="636977"/>
            </a:xfrm>
            <a:prstGeom prst="line">
              <a:avLst/>
            </a:prstGeom>
            <a:noFill/>
            <a:ln w="381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89" name="Shape 889"/>
            <p:cNvSpPr/>
            <p:nvPr/>
          </p:nvSpPr>
          <p:spPr>
            <a:xfrm>
              <a:off x="4084320" y="4053840"/>
              <a:ext cx="114355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lvl1pPr>
            </a:lstStyle>
            <a:p>
              <a:r>
                <a:t>Protein 1</a:t>
              </a:r>
            </a:p>
          </p:txBody>
        </p:sp>
        <p:sp>
          <p:nvSpPr>
            <p:cNvPr id="890" name="Shape 890"/>
            <p:cNvSpPr/>
            <p:nvPr/>
          </p:nvSpPr>
          <p:spPr>
            <a:xfrm>
              <a:off x="6339839" y="4053840"/>
              <a:ext cx="114355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lvl1pPr>
            </a:lstStyle>
            <a:p>
              <a:r>
                <a:t>Protein 2</a:t>
              </a:r>
            </a:p>
          </p:txBody>
        </p:sp>
        <p:sp>
          <p:nvSpPr>
            <p:cNvPr id="891" name="Shape 891"/>
            <p:cNvSpPr/>
            <p:nvPr/>
          </p:nvSpPr>
          <p:spPr>
            <a:xfrm>
              <a:off x="8625840" y="4053840"/>
              <a:ext cx="114355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lvl1pPr>
            </a:lstStyle>
            <a:p>
              <a:r>
                <a:t>Protein 3</a:t>
              </a:r>
            </a:p>
          </p:txBody>
        </p:sp>
        <p:sp>
          <p:nvSpPr>
            <p:cNvPr id="892" name="Shape 892"/>
            <p:cNvSpPr/>
            <p:nvPr/>
          </p:nvSpPr>
          <p:spPr>
            <a:xfrm>
              <a:off x="4286401" y="3223807"/>
              <a:ext cx="809840" cy="770955"/>
            </a:xfrm>
            <a:custGeom>
              <a:avLst/>
              <a:gdLst/>
              <a:ahLst/>
              <a:cxnLst>
                <a:cxn ang="0">
                  <a:pos x="wd2" y="hd2"/>
                </a:cxn>
                <a:cxn ang="5400000">
                  <a:pos x="wd2" y="hd2"/>
                </a:cxn>
                <a:cxn ang="10800000">
                  <a:pos x="wd2" y="hd2"/>
                </a:cxn>
                <a:cxn ang="16200000">
                  <a:pos x="wd2" y="hd2"/>
                </a:cxn>
              </a:cxnLst>
              <a:rect l="0" t="0" r="r" b="b"/>
              <a:pathLst>
                <a:path w="17876" h="18678" extrusionOk="0">
                  <a:moveTo>
                    <a:pt x="6480" y="8267"/>
                  </a:moveTo>
                  <a:cubicBezTo>
                    <a:pt x="4098" y="11577"/>
                    <a:pt x="9407" y="15464"/>
                    <a:pt x="11277" y="11778"/>
                  </a:cubicBezTo>
                  <a:cubicBezTo>
                    <a:pt x="11837" y="10673"/>
                    <a:pt x="11354" y="9380"/>
                    <a:pt x="11198" y="8138"/>
                  </a:cubicBezTo>
                  <a:cubicBezTo>
                    <a:pt x="11076" y="7161"/>
                    <a:pt x="11116" y="6065"/>
                    <a:pt x="10417" y="5443"/>
                  </a:cubicBezTo>
                  <a:cubicBezTo>
                    <a:pt x="8119" y="3396"/>
                    <a:pt x="7029" y="8053"/>
                    <a:pt x="5023" y="9947"/>
                  </a:cubicBezTo>
                  <a:cubicBezTo>
                    <a:pt x="3386" y="11494"/>
                    <a:pt x="865" y="10838"/>
                    <a:pt x="192" y="8669"/>
                  </a:cubicBezTo>
                  <a:cubicBezTo>
                    <a:pt x="-1034" y="4717"/>
                    <a:pt x="3902" y="1408"/>
                    <a:pt x="7037" y="5014"/>
                  </a:cubicBezTo>
                  <a:cubicBezTo>
                    <a:pt x="8244" y="6403"/>
                    <a:pt x="8404" y="8580"/>
                    <a:pt x="9705" y="9875"/>
                  </a:cubicBezTo>
                  <a:cubicBezTo>
                    <a:pt x="14185" y="14333"/>
                    <a:pt x="20566" y="7573"/>
                    <a:pt x="16666" y="2501"/>
                  </a:cubicBezTo>
                  <a:cubicBezTo>
                    <a:pt x="14788" y="-668"/>
                    <a:pt x="10633" y="-860"/>
                    <a:pt x="8522" y="2127"/>
                  </a:cubicBezTo>
                  <a:cubicBezTo>
                    <a:pt x="7376" y="3747"/>
                    <a:pt x="7225" y="6053"/>
                    <a:pt x="7753" y="8133"/>
                  </a:cubicBezTo>
                  <a:cubicBezTo>
                    <a:pt x="8100" y="9498"/>
                    <a:pt x="8683" y="10813"/>
                    <a:pt x="7931" y="12063"/>
                  </a:cubicBezTo>
                  <a:cubicBezTo>
                    <a:pt x="7333" y="13056"/>
                    <a:pt x="6041" y="13269"/>
                    <a:pt x="5492" y="14303"/>
                  </a:cubicBezTo>
                  <a:cubicBezTo>
                    <a:pt x="2785" y="19400"/>
                    <a:pt x="13545" y="20740"/>
                    <a:pt x="13982" y="14543"/>
                  </a:cubicBezTo>
                  <a:cubicBezTo>
                    <a:pt x="14641" y="5219"/>
                    <a:pt x="2162" y="3496"/>
                    <a:pt x="695" y="12708"/>
                  </a:cubicBezTo>
                </a:path>
              </a:pathLst>
            </a:custGeom>
            <a:noFill/>
            <a:ln w="63500" cap="flat">
              <a:solidFill>
                <a:schemeClr val="accent1">
                  <a:satOff val="-3355"/>
                  <a:lumOff val="26614"/>
                </a:schemeClr>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93" name="Shape 893"/>
            <p:cNvSpPr/>
            <p:nvPr/>
          </p:nvSpPr>
          <p:spPr>
            <a:xfrm>
              <a:off x="6470801" y="3142527"/>
              <a:ext cx="809840" cy="770955"/>
            </a:xfrm>
            <a:custGeom>
              <a:avLst/>
              <a:gdLst/>
              <a:ahLst/>
              <a:cxnLst>
                <a:cxn ang="0">
                  <a:pos x="wd2" y="hd2"/>
                </a:cxn>
                <a:cxn ang="5400000">
                  <a:pos x="wd2" y="hd2"/>
                </a:cxn>
                <a:cxn ang="10800000">
                  <a:pos x="wd2" y="hd2"/>
                </a:cxn>
                <a:cxn ang="16200000">
                  <a:pos x="wd2" y="hd2"/>
                </a:cxn>
              </a:cxnLst>
              <a:rect l="0" t="0" r="r" b="b"/>
              <a:pathLst>
                <a:path w="17876" h="18678" extrusionOk="0">
                  <a:moveTo>
                    <a:pt x="6480" y="8267"/>
                  </a:moveTo>
                  <a:cubicBezTo>
                    <a:pt x="4098" y="11577"/>
                    <a:pt x="9407" y="15464"/>
                    <a:pt x="11277" y="11778"/>
                  </a:cubicBezTo>
                  <a:cubicBezTo>
                    <a:pt x="11837" y="10673"/>
                    <a:pt x="11354" y="9380"/>
                    <a:pt x="11198" y="8138"/>
                  </a:cubicBezTo>
                  <a:cubicBezTo>
                    <a:pt x="11076" y="7161"/>
                    <a:pt x="11116" y="6065"/>
                    <a:pt x="10417" y="5443"/>
                  </a:cubicBezTo>
                  <a:cubicBezTo>
                    <a:pt x="8119" y="3396"/>
                    <a:pt x="7029" y="8053"/>
                    <a:pt x="5023" y="9947"/>
                  </a:cubicBezTo>
                  <a:cubicBezTo>
                    <a:pt x="3386" y="11494"/>
                    <a:pt x="865" y="10838"/>
                    <a:pt x="192" y="8669"/>
                  </a:cubicBezTo>
                  <a:cubicBezTo>
                    <a:pt x="-1034" y="4717"/>
                    <a:pt x="3902" y="1408"/>
                    <a:pt x="7037" y="5014"/>
                  </a:cubicBezTo>
                  <a:cubicBezTo>
                    <a:pt x="8244" y="6403"/>
                    <a:pt x="8404" y="8580"/>
                    <a:pt x="9705" y="9875"/>
                  </a:cubicBezTo>
                  <a:cubicBezTo>
                    <a:pt x="14185" y="14333"/>
                    <a:pt x="20566" y="7573"/>
                    <a:pt x="16666" y="2501"/>
                  </a:cubicBezTo>
                  <a:cubicBezTo>
                    <a:pt x="14788" y="-668"/>
                    <a:pt x="10633" y="-860"/>
                    <a:pt x="8522" y="2127"/>
                  </a:cubicBezTo>
                  <a:cubicBezTo>
                    <a:pt x="7376" y="3747"/>
                    <a:pt x="7225" y="6053"/>
                    <a:pt x="7753" y="8133"/>
                  </a:cubicBezTo>
                  <a:cubicBezTo>
                    <a:pt x="8100" y="9498"/>
                    <a:pt x="8683" y="10813"/>
                    <a:pt x="7931" y="12063"/>
                  </a:cubicBezTo>
                  <a:cubicBezTo>
                    <a:pt x="7333" y="13056"/>
                    <a:pt x="6041" y="13269"/>
                    <a:pt x="5492" y="14303"/>
                  </a:cubicBezTo>
                  <a:cubicBezTo>
                    <a:pt x="2785" y="19400"/>
                    <a:pt x="13545" y="20740"/>
                    <a:pt x="13982" y="14543"/>
                  </a:cubicBezTo>
                  <a:cubicBezTo>
                    <a:pt x="14641" y="5219"/>
                    <a:pt x="2162" y="3496"/>
                    <a:pt x="695" y="12708"/>
                  </a:cubicBezTo>
                </a:path>
              </a:pathLst>
            </a:custGeom>
            <a:noFill/>
            <a:ln w="63500" cap="flat">
              <a:solidFill>
                <a:srgbClr val="00F900"/>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94" name="Shape 894"/>
            <p:cNvSpPr/>
            <p:nvPr/>
          </p:nvSpPr>
          <p:spPr>
            <a:xfrm>
              <a:off x="8777121" y="3183167"/>
              <a:ext cx="809840" cy="770955"/>
            </a:xfrm>
            <a:custGeom>
              <a:avLst/>
              <a:gdLst/>
              <a:ahLst/>
              <a:cxnLst>
                <a:cxn ang="0">
                  <a:pos x="wd2" y="hd2"/>
                </a:cxn>
                <a:cxn ang="5400000">
                  <a:pos x="wd2" y="hd2"/>
                </a:cxn>
                <a:cxn ang="10800000">
                  <a:pos x="wd2" y="hd2"/>
                </a:cxn>
                <a:cxn ang="16200000">
                  <a:pos x="wd2" y="hd2"/>
                </a:cxn>
              </a:cxnLst>
              <a:rect l="0" t="0" r="r" b="b"/>
              <a:pathLst>
                <a:path w="17876" h="18678" extrusionOk="0">
                  <a:moveTo>
                    <a:pt x="6480" y="8267"/>
                  </a:moveTo>
                  <a:cubicBezTo>
                    <a:pt x="4098" y="11577"/>
                    <a:pt x="9407" y="15464"/>
                    <a:pt x="11277" y="11778"/>
                  </a:cubicBezTo>
                  <a:cubicBezTo>
                    <a:pt x="11837" y="10673"/>
                    <a:pt x="11354" y="9380"/>
                    <a:pt x="11198" y="8138"/>
                  </a:cubicBezTo>
                  <a:cubicBezTo>
                    <a:pt x="11076" y="7161"/>
                    <a:pt x="11116" y="6065"/>
                    <a:pt x="10417" y="5443"/>
                  </a:cubicBezTo>
                  <a:cubicBezTo>
                    <a:pt x="8119" y="3396"/>
                    <a:pt x="7029" y="8053"/>
                    <a:pt x="5023" y="9947"/>
                  </a:cubicBezTo>
                  <a:cubicBezTo>
                    <a:pt x="3386" y="11494"/>
                    <a:pt x="865" y="10838"/>
                    <a:pt x="192" y="8669"/>
                  </a:cubicBezTo>
                  <a:cubicBezTo>
                    <a:pt x="-1034" y="4717"/>
                    <a:pt x="3902" y="1408"/>
                    <a:pt x="7037" y="5014"/>
                  </a:cubicBezTo>
                  <a:cubicBezTo>
                    <a:pt x="8244" y="6403"/>
                    <a:pt x="8404" y="8580"/>
                    <a:pt x="9705" y="9875"/>
                  </a:cubicBezTo>
                  <a:cubicBezTo>
                    <a:pt x="14185" y="14333"/>
                    <a:pt x="20566" y="7573"/>
                    <a:pt x="16666" y="2501"/>
                  </a:cubicBezTo>
                  <a:cubicBezTo>
                    <a:pt x="14788" y="-668"/>
                    <a:pt x="10633" y="-860"/>
                    <a:pt x="8522" y="2127"/>
                  </a:cubicBezTo>
                  <a:cubicBezTo>
                    <a:pt x="7376" y="3747"/>
                    <a:pt x="7225" y="6053"/>
                    <a:pt x="7753" y="8133"/>
                  </a:cubicBezTo>
                  <a:cubicBezTo>
                    <a:pt x="8100" y="9498"/>
                    <a:pt x="8683" y="10813"/>
                    <a:pt x="7931" y="12063"/>
                  </a:cubicBezTo>
                  <a:cubicBezTo>
                    <a:pt x="7333" y="13056"/>
                    <a:pt x="6041" y="13269"/>
                    <a:pt x="5492" y="14303"/>
                  </a:cubicBezTo>
                  <a:cubicBezTo>
                    <a:pt x="2785" y="19400"/>
                    <a:pt x="13545" y="20740"/>
                    <a:pt x="13982" y="14543"/>
                  </a:cubicBezTo>
                  <a:cubicBezTo>
                    <a:pt x="14641" y="5219"/>
                    <a:pt x="2162" y="3496"/>
                    <a:pt x="695" y="12708"/>
                  </a:cubicBezTo>
                </a:path>
              </a:pathLst>
            </a:custGeom>
            <a:noFill/>
            <a:ln w="63500" cap="flat">
              <a:solidFill>
                <a:srgbClr val="F8A918"/>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95" name="Shape 895"/>
            <p:cNvSpPr/>
            <p:nvPr/>
          </p:nvSpPr>
          <p:spPr>
            <a:xfrm>
              <a:off x="1132993" y="403458"/>
              <a:ext cx="2261923" cy="258627"/>
            </a:xfrm>
            <a:custGeom>
              <a:avLst/>
              <a:gdLst/>
              <a:ahLst/>
              <a:cxnLst>
                <a:cxn ang="0">
                  <a:pos x="wd2" y="hd2"/>
                </a:cxn>
                <a:cxn ang="5400000">
                  <a:pos x="wd2" y="hd2"/>
                </a:cxn>
                <a:cxn ang="10800000">
                  <a:pos x="wd2" y="hd2"/>
                </a:cxn>
                <a:cxn ang="16200000">
                  <a:pos x="wd2" y="hd2"/>
                </a:cxn>
              </a:cxnLst>
              <a:rect l="0" t="0" r="r" b="b"/>
              <a:pathLst>
                <a:path w="21600" h="21600" extrusionOk="0">
                  <a:moveTo>
                    <a:pt x="0" y="21041"/>
                  </a:moveTo>
                  <a:lnTo>
                    <a:pt x="0" y="0"/>
                  </a:lnTo>
                  <a:lnTo>
                    <a:pt x="21600" y="0"/>
                  </a:lnTo>
                  <a:lnTo>
                    <a:pt x="21600" y="21600"/>
                  </a:lnTo>
                </a:path>
              </a:pathLst>
            </a:cu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96" name="Shape 896"/>
            <p:cNvSpPr/>
            <p:nvPr/>
          </p:nvSpPr>
          <p:spPr>
            <a:xfrm>
              <a:off x="10409073" y="403458"/>
              <a:ext cx="2261923" cy="2519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085"/>
                  </a:lnTo>
                </a:path>
              </a:pathLst>
            </a:cu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97" name="Shape 897"/>
            <p:cNvSpPr/>
            <p:nvPr/>
          </p:nvSpPr>
          <p:spPr>
            <a:xfrm>
              <a:off x="3469793" y="403458"/>
              <a:ext cx="6863768" cy="258627"/>
            </a:xfrm>
            <a:custGeom>
              <a:avLst/>
              <a:gdLst/>
              <a:ahLst/>
              <a:cxnLst>
                <a:cxn ang="0">
                  <a:pos x="wd2" y="hd2"/>
                </a:cxn>
                <a:cxn ang="5400000">
                  <a:pos x="wd2" y="hd2"/>
                </a:cxn>
                <a:cxn ang="10800000">
                  <a:pos x="wd2" y="hd2"/>
                </a:cxn>
                <a:cxn ang="16200000">
                  <a:pos x="wd2" y="hd2"/>
                </a:cxn>
              </a:cxnLst>
              <a:rect l="0" t="0" r="r" b="b"/>
              <a:pathLst>
                <a:path w="21600" h="21600" extrusionOk="0">
                  <a:moveTo>
                    <a:pt x="0" y="21041"/>
                  </a:moveTo>
                  <a:lnTo>
                    <a:pt x="0" y="0"/>
                  </a:lnTo>
                  <a:lnTo>
                    <a:pt x="21600" y="0"/>
                  </a:lnTo>
                  <a:lnTo>
                    <a:pt x="21600" y="21600"/>
                  </a:lnTo>
                </a:path>
              </a:pathLst>
            </a:cu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98" name="Shape 898"/>
            <p:cNvSpPr/>
            <p:nvPr/>
          </p:nvSpPr>
          <p:spPr>
            <a:xfrm>
              <a:off x="985520" y="0"/>
              <a:ext cx="2325180"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lvl1pPr>
            </a:lstStyle>
            <a:p>
              <a:r>
                <a:t>Regulatory elements</a:t>
              </a:r>
            </a:p>
          </p:txBody>
        </p:sp>
        <p:sp>
          <p:nvSpPr>
            <p:cNvPr id="899" name="Shape 899"/>
            <p:cNvSpPr/>
            <p:nvPr/>
          </p:nvSpPr>
          <p:spPr>
            <a:xfrm>
              <a:off x="5984240" y="0"/>
              <a:ext cx="1893206"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lvl1pPr>
            </a:lstStyle>
            <a:p>
              <a:r>
                <a:t>Structural genes</a:t>
              </a:r>
            </a:p>
          </p:txBody>
        </p:sp>
        <p:sp>
          <p:nvSpPr>
            <p:cNvPr id="900" name="Shape 900"/>
            <p:cNvSpPr/>
            <p:nvPr/>
          </p:nvSpPr>
          <p:spPr>
            <a:xfrm>
              <a:off x="10357946" y="0"/>
              <a:ext cx="2325180"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lvl1pPr>
            </a:lstStyle>
            <a:p>
              <a:r>
                <a:t>Regulatory elements</a:t>
              </a:r>
            </a:p>
          </p:txBody>
        </p:sp>
      </p:grpSp>
      <p:sp>
        <p:nvSpPr>
          <p:cNvPr id="902" name="Shape 902"/>
          <p:cNvSpPr/>
          <p:nvPr/>
        </p:nvSpPr>
        <p:spPr>
          <a:xfrm>
            <a:off x="7178039" y="6654800"/>
            <a:ext cx="1" cy="348846"/>
          </a:xfrm>
          <a:prstGeom prst="line">
            <a:avLst/>
          </a:prstGeom>
          <a:ln w="381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p:cNvSpPr>
          <p:nvPr>
            <p:ph type="title"/>
          </p:nvPr>
        </p:nvSpPr>
        <p:spPr>
          <a:xfrm>
            <a:off x="368300" y="368300"/>
            <a:ext cx="12428141" cy="1054100"/>
          </a:xfrm>
          <a:prstGeom prst="rect">
            <a:avLst/>
          </a:prstGeom>
        </p:spPr>
        <p:txBody>
          <a:bodyPr/>
          <a:lstStyle>
            <a:lvl1pPr>
              <a:tabLst>
                <a:tab pos="952500" algn="l"/>
              </a:tabLst>
            </a:lvl1pPr>
          </a:lstStyle>
          <a:p>
            <a:r>
              <a:t>Gene Regulation in Prokaryotes</a:t>
            </a:r>
          </a:p>
        </p:txBody>
      </p:sp>
      <p:sp>
        <p:nvSpPr>
          <p:cNvPr id="905" name="Shape 905"/>
          <p:cNvSpPr>
            <a:spLocks noGrp="1"/>
          </p:cNvSpPr>
          <p:nvPr>
            <p:ph type="body" sz="half" idx="1"/>
          </p:nvPr>
        </p:nvSpPr>
        <p:spPr>
          <a:xfrm>
            <a:off x="368300" y="1790700"/>
            <a:ext cx="11961714" cy="2409677"/>
          </a:xfrm>
          <a:prstGeom prst="rect">
            <a:avLst/>
          </a:prstGeom>
        </p:spPr>
        <p:txBody>
          <a:bodyPr/>
          <a:lstStyle/>
          <a:p>
            <a:pPr>
              <a:tabLst>
                <a:tab pos="1016000" algn="l"/>
              </a:tabLst>
            </a:pPr>
            <a:r>
              <a:t>The </a:t>
            </a:r>
            <a:r>
              <a:rPr i="1"/>
              <a:t>lac</a:t>
            </a:r>
            <a:r>
              <a:t> operon (lactose operon) is an operon required for the transport and metabolism of lactose in many bacteria including </a:t>
            </a:r>
            <a:r>
              <a:rPr i="1"/>
              <a:t>Escherichia coli</a:t>
            </a:r>
            <a:r>
              <a:t>. </a:t>
            </a:r>
          </a:p>
          <a:p>
            <a:pPr>
              <a:tabLst>
                <a:tab pos="1016000" algn="l"/>
              </a:tabLst>
            </a:pPr>
            <a:r>
              <a:t>It is often used to study the control of gene expression in prokaryotes.</a:t>
            </a:r>
          </a:p>
          <a:p>
            <a:pPr>
              <a:tabLst>
                <a:tab pos="1016000" algn="l"/>
              </a:tabLst>
            </a:pPr>
            <a:r>
              <a:t>The operon model applies only to prokaryotes because eukaryotic genes are not found as operons.</a:t>
            </a:r>
          </a:p>
        </p:txBody>
      </p:sp>
      <p:grpSp>
        <p:nvGrpSpPr>
          <p:cNvPr id="923" name="Group 923"/>
          <p:cNvGrpSpPr/>
          <p:nvPr/>
        </p:nvGrpSpPr>
        <p:grpSpPr>
          <a:xfrm>
            <a:off x="389696" y="5840709"/>
            <a:ext cx="12449758" cy="566940"/>
            <a:chOff x="0" y="0"/>
            <a:chExt cx="12449756" cy="566938"/>
          </a:xfrm>
        </p:grpSpPr>
        <p:grpSp>
          <p:nvGrpSpPr>
            <p:cNvPr id="912" name="Group 912"/>
            <p:cNvGrpSpPr/>
            <p:nvPr/>
          </p:nvGrpSpPr>
          <p:grpSpPr>
            <a:xfrm>
              <a:off x="5459429" y="7619"/>
              <a:ext cx="6990328" cy="558001"/>
              <a:chOff x="0" y="0"/>
              <a:chExt cx="6990326" cy="558000"/>
            </a:xfrm>
          </p:grpSpPr>
          <p:sp>
            <p:nvSpPr>
              <p:cNvPr id="906" name="Shape 906"/>
              <p:cNvSpPr/>
              <p:nvPr/>
            </p:nvSpPr>
            <p:spPr>
              <a:xfrm>
                <a:off x="0" y="0"/>
                <a:ext cx="2360289"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07" name="Shape 907"/>
              <p:cNvSpPr/>
              <p:nvPr/>
            </p:nvSpPr>
            <p:spPr>
              <a:xfrm>
                <a:off x="2329048" y="0"/>
                <a:ext cx="2360290" cy="558001"/>
              </a:xfrm>
              <a:prstGeom prst="rect">
                <a:avLst/>
              </a:prstGeom>
              <a:gradFill flip="none" rotWithShape="1">
                <a:gsLst>
                  <a:gs pos="0">
                    <a:srgbClr val="01BA23"/>
                  </a:gs>
                  <a:gs pos="38738">
                    <a:srgbClr val="C1FCCA"/>
                  </a:gs>
                  <a:gs pos="100000">
                    <a:srgbClr val="03D802"/>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08" name="Shape 908"/>
              <p:cNvSpPr/>
              <p:nvPr/>
            </p:nvSpPr>
            <p:spPr>
              <a:xfrm>
                <a:off x="4630037" y="0"/>
                <a:ext cx="2360290" cy="558001"/>
              </a:xfrm>
              <a:prstGeom prst="rect">
                <a:avLst/>
              </a:prstGeom>
              <a:gradFill flip="none" rotWithShape="1">
                <a:gsLst>
                  <a:gs pos="0">
                    <a:srgbClr val="F8A918"/>
                  </a:gs>
                  <a:gs pos="38738">
                    <a:srgbClr val="FFF2D0"/>
                  </a:gs>
                  <a:gs pos="100000">
                    <a:srgbClr val="F8A918"/>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09" name="Shape 909"/>
              <p:cNvSpPr/>
              <p:nvPr/>
            </p:nvSpPr>
            <p:spPr>
              <a:xfrm>
                <a:off x="51973" y="125679"/>
                <a:ext cx="2147467"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Structural gene 1</a:t>
                </a:r>
              </a:p>
            </p:txBody>
          </p:sp>
          <p:sp>
            <p:nvSpPr>
              <p:cNvPr id="910" name="Shape 910"/>
              <p:cNvSpPr/>
              <p:nvPr/>
            </p:nvSpPr>
            <p:spPr>
              <a:xfrm>
                <a:off x="2387463" y="125679"/>
                <a:ext cx="2188821"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Structural gene 2</a:t>
                </a:r>
              </a:p>
            </p:txBody>
          </p:sp>
          <p:sp>
            <p:nvSpPr>
              <p:cNvPr id="911" name="Shape 911"/>
              <p:cNvSpPr/>
              <p:nvPr/>
            </p:nvSpPr>
            <p:spPr>
              <a:xfrm>
                <a:off x="4714104" y="125679"/>
                <a:ext cx="2150086"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Structural gene 3</a:t>
                </a:r>
              </a:p>
            </p:txBody>
          </p:sp>
        </p:grpSp>
        <p:sp>
          <p:nvSpPr>
            <p:cNvPr id="913" name="Shape 913"/>
            <p:cNvSpPr/>
            <p:nvPr/>
          </p:nvSpPr>
          <p:spPr>
            <a:xfrm>
              <a:off x="1959803" y="25201"/>
              <a:ext cx="1040839" cy="526697"/>
            </a:xfrm>
            <a:prstGeom prst="rect">
              <a:avLst/>
            </a:prstGeom>
            <a:solidFill>
              <a:srgbClr val="FFFFFF"/>
            </a:solidFill>
            <a:ln w="25400" cap="flat">
              <a:solidFill>
                <a:srgbClr val="000000"/>
              </a:solidFill>
              <a:prstDash val="sysDot"/>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916" name="Group 916"/>
            <p:cNvGrpSpPr/>
            <p:nvPr/>
          </p:nvGrpSpPr>
          <p:grpSpPr>
            <a:xfrm>
              <a:off x="2945917" y="0"/>
              <a:ext cx="1351079" cy="566939"/>
              <a:chOff x="0" y="0"/>
              <a:chExt cx="1351078" cy="566938"/>
            </a:xfrm>
          </p:grpSpPr>
          <p:sp>
            <p:nvSpPr>
              <p:cNvPr id="914" name="Shape 914"/>
              <p:cNvSpPr/>
              <p:nvPr/>
            </p:nvSpPr>
            <p:spPr>
              <a:xfrm>
                <a:off x="0" y="0"/>
                <a:ext cx="1351079" cy="56693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15" name="Shape 915"/>
              <p:cNvSpPr/>
              <p:nvPr/>
            </p:nvSpPr>
            <p:spPr>
              <a:xfrm>
                <a:off x="6228" y="96937"/>
                <a:ext cx="1262172" cy="367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Promoter</a:t>
                </a:r>
              </a:p>
            </p:txBody>
          </p:sp>
        </p:grpSp>
        <p:grpSp>
          <p:nvGrpSpPr>
            <p:cNvPr id="919" name="Group 919"/>
            <p:cNvGrpSpPr/>
            <p:nvPr/>
          </p:nvGrpSpPr>
          <p:grpSpPr>
            <a:xfrm>
              <a:off x="4187052" y="0"/>
              <a:ext cx="1304237" cy="566939"/>
              <a:chOff x="0" y="0"/>
              <a:chExt cx="1304236" cy="566938"/>
            </a:xfrm>
          </p:grpSpPr>
          <p:sp>
            <p:nvSpPr>
              <p:cNvPr id="917" name="Shape 917"/>
              <p:cNvSpPr/>
              <p:nvPr/>
            </p:nvSpPr>
            <p:spPr>
              <a:xfrm>
                <a:off x="40164" y="0"/>
                <a:ext cx="1264073" cy="566939"/>
              </a:xfrm>
              <a:prstGeom prst="rect">
                <a:avLst/>
              </a:prstGeom>
              <a:solidFill>
                <a:srgbClr val="C5E0ED"/>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18" name="Shape 918"/>
              <p:cNvSpPr/>
              <p:nvPr/>
            </p:nvSpPr>
            <p:spPr>
              <a:xfrm>
                <a:off x="0" y="96937"/>
                <a:ext cx="1285570" cy="367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300"/>
                    </a:solidFill>
                  </a:defRPr>
                </a:lvl1pPr>
              </a:lstStyle>
              <a:p>
                <a:r>
                  <a:t>Operator</a:t>
                </a:r>
              </a:p>
            </p:txBody>
          </p:sp>
        </p:grpSp>
        <p:grpSp>
          <p:nvGrpSpPr>
            <p:cNvPr id="922" name="Group 922"/>
            <p:cNvGrpSpPr/>
            <p:nvPr/>
          </p:nvGrpSpPr>
          <p:grpSpPr>
            <a:xfrm>
              <a:off x="0" y="10159"/>
              <a:ext cx="1976387" cy="556780"/>
              <a:chOff x="0" y="0"/>
              <a:chExt cx="1976386" cy="556778"/>
            </a:xfrm>
          </p:grpSpPr>
          <p:sp>
            <p:nvSpPr>
              <p:cNvPr id="920" name="Shape 920"/>
              <p:cNvSpPr/>
              <p:nvPr/>
            </p:nvSpPr>
            <p:spPr>
              <a:xfrm>
                <a:off x="52263" y="0"/>
                <a:ext cx="1924124" cy="556779"/>
              </a:xfrm>
              <a:prstGeom prst="rect">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1" name="Shape 921"/>
              <p:cNvSpPr/>
              <p:nvPr/>
            </p:nvSpPr>
            <p:spPr>
              <a:xfrm>
                <a:off x="0" y="95200"/>
                <a:ext cx="1902334"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Regulator gene</a:t>
                </a:r>
              </a:p>
            </p:txBody>
          </p:sp>
        </p:grpSp>
      </p:grpSp>
      <p:sp>
        <p:nvSpPr>
          <p:cNvPr id="924" name="Shape 924"/>
          <p:cNvSpPr/>
          <p:nvPr/>
        </p:nvSpPr>
        <p:spPr>
          <a:xfrm>
            <a:off x="385206" y="4561533"/>
            <a:ext cx="2143627"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Regulatory gene encodes repressor molecule</a:t>
            </a:r>
          </a:p>
        </p:txBody>
      </p:sp>
      <p:sp>
        <p:nvSpPr>
          <p:cNvPr id="925" name="Shape 925"/>
          <p:cNvSpPr/>
          <p:nvPr/>
        </p:nvSpPr>
        <p:spPr>
          <a:xfrm>
            <a:off x="450215" y="5585146"/>
            <a:ext cx="1904151" cy="149089"/>
          </a:xfrm>
          <a:custGeom>
            <a:avLst/>
            <a:gdLst/>
            <a:ahLst/>
            <a:cxnLst>
              <a:cxn ang="0">
                <a:pos x="wd2" y="hd2"/>
              </a:cxn>
              <a:cxn ang="5400000">
                <a:pos x="wd2" y="hd2"/>
              </a:cxn>
              <a:cxn ang="10800000">
                <a:pos x="wd2" y="hd2"/>
              </a:cxn>
              <a:cxn ang="16200000">
                <a:pos x="wd2" y="hd2"/>
              </a:cxn>
            </a:cxnLst>
            <a:rect l="0" t="0" r="r" b="b"/>
            <a:pathLst>
              <a:path w="21600" h="21600" extrusionOk="0">
                <a:moveTo>
                  <a:pt x="0" y="21041"/>
                </a:moveTo>
                <a:lnTo>
                  <a:pt x="0" y="0"/>
                </a:lnTo>
                <a:lnTo>
                  <a:pt x="21600" y="0"/>
                </a:lnTo>
                <a:lnTo>
                  <a:pt x="21600" y="21600"/>
                </a:lnTo>
              </a:path>
            </a:pathLst>
          </a:custGeom>
          <a:ln w="254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6" name="Shape 926"/>
          <p:cNvSpPr/>
          <p:nvPr/>
        </p:nvSpPr>
        <p:spPr>
          <a:xfrm>
            <a:off x="5906135" y="5585146"/>
            <a:ext cx="6899486" cy="149089"/>
          </a:xfrm>
          <a:custGeom>
            <a:avLst/>
            <a:gdLst/>
            <a:ahLst/>
            <a:cxnLst>
              <a:cxn ang="0">
                <a:pos x="wd2" y="hd2"/>
              </a:cxn>
              <a:cxn ang="5400000">
                <a:pos x="wd2" y="hd2"/>
              </a:cxn>
              <a:cxn ang="10800000">
                <a:pos x="wd2" y="hd2"/>
              </a:cxn>
              <a:cxn ang="16200000">
                <a:pos x="wd2" y="hd2"/>
              </a:cxn>
            </a:cxnLst>
            <a:rect l="0" t="0" r="r" b="b"/>
            <a:pathLst>
              <a:path w="21600" h="21600" extrusionOk="0">
                <a:moveTo>
                  <a:pt x="0" y="21041"/>
                </a:moveTo>
                <a:lnTo>
                  <a:pt x="0" y="0"/>
                </a:lnTo>
                <a:lnTo>
                  <a:pt x="21600" y="0"/>
                </a:lnTo>
                <a:lnTo>
                  <a:pt x="21600" y="21600"/>
                </a:lnTo>
              </a:path>
            </a:pathLst>
          </a:custGeom>
          <a:ln w="254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7" name="Shape 927"/>
          <p:cNvSpPr/>
          <p:nvPr/>
        </p:nvSpPr>
        <p:spPr>
          <a:xfrm>
            <a:off x="6889675" y="5082469"/>
            <a:ext cx="3723123"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Structural genes: translated region</a:t>
            </a:r>
          </a:p>
        </p:txBody>
      </p:sp>
      <p:sp>
        <p:nvSpPr>
          <p:cNvPr id="928" name="Shape 928"/>
          <p:cNvSpPr/>
          <p:nvPr/>
        </p:nvSpPr>
        <p:spPr>
          <a:xfrm flipV="1">
            <a:off x="3357879" y="6565899"/>
            <a:ext cx="1" cy="416748"/>
          </a:xfrm>
          <a:prstGeom prst="line">
            <a:avLst/>
          </a:prstGeom>
          <a:ln w="508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9" name="Shape 929"/>
          <p:cNvSpPr/>
          <p:nvPr/>
        </p:nvSpPr>
        <p:spPr>
          <a:xfrm flipV="1">
            <a:off x="12796519" y="6565899"/>
            <a:ext cx="1" cy="416748"/>
          </a:xfrm>
          <a:prstGeom prst="line">
            <a:avLst/>
          </a:prstGeom>
          <a:ln w="508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30" name="Shape 930"/>
          <p:cNvSpPr/>
          <p:nvPr/>
        </p:nvSpPr>
        <p:spPr>
          <a:xfrm>
            <a:off x="3464259" y="6774273"/>
            <a:ext cx="9220502" cy="1"/>
          </a:xfrm>
          <a:prstGeom prst="line">
            <a:avLst/>
          </a:prstGeom>
          <a:ln w="25400">
            <a:solidFill>
              <a:srgbClr val="006994"/>
            </a:solidFill>
            <a:miter lim="400000"/>
            <a:headEnd type="stealth"/>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31" name="Shape 931"/>
          <p:cNvSpPr/>
          <p:nvPr/>
        </p:nvSpPr>
        <p:spPr>
          <a:xfrm>
            <a:off x="7550075" y="6840149"/>
            <a:ext cx="1104938"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b="1"/>
            </a:lvl1pPr>
          </a:lstStyle>
          <a:p>
            <a:r>
              <a:t>Operon </a:t>
            </a:r>
          </a:p>
        </p:txBody>
      </p:sp>
      <p:sp>
        <p:nvSpPr>
          <p:cNvPr id="932" name="Shape 932"/>
          <p:cNvSpPr/>
          <p:nvPr/>
        </p:nvSpPr>
        <p:spPr>
          <a:xfrm>
            <a:off x="4105835" y="7185589"/>
            <a:ext cx="8373927"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The operon consists of the structural genes and the promoter and operator sites </a:t>
            </a:r>
          </a:p>
        </p:txBody>
      </p:sp>
      <p:sp>
        <p:nvSpPr>
          <p:cNvPr id="933" name="Shape 933"/>
          <p:cNvSpPr/>
          <p:nvPr/>
        </p:nvSpPr>
        <p:spPr>
          <a:xfrm>
            <a:off x="245035" y="8014899"/>
            <a:ext cx="3600139" cy="1160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pPr>
            <a:r>
              <a:t>The </a:t>
            </a:r>
            <a:r>
              <a:rPr b="1"/>
              <a:t>regulator</a:t>
            </a:r>
            <a:r>
              <a:t> is some distance from the operon. It codes for the repressor that prevents the expression of specific genes.</a:t>
            </a:r>
          </a:p>
        </p:txBody>
      </p:sp>
      <p:sp>
        <p:nvSpPr>
          <p:cNvPr id="934" name="Shape 934"/>
          <p:cNvSpPr/>
          <p:nvPr/>
        </p:nvSpPr>
        <p:spPr>
          <a:xfrm>
            <a:off x="4405555" y="8014899"/>
            <a:ext cx="3600139" cy="1160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pPr>
            <a:r>
              <a:t>The </a:t>
            </a:r>
            <a:r>
              <a:rPr b="1"/>
              <a:t>promoter</a:t>
            </a:r>
            <a:r>
              <a:t> site is where the RNA polymerase enzyme first attaches itself to the DNA to begin synthesis of the mRNA.</a:t>
            </a:r>
          </a:p>
        </p:txBody>
      </p:sp>
      <p:sp>
        <p:nvSpPr>
          <p:cNvPr id="935" name="Shape 935"/>
          <p:cNvSpPr/>
          <p:nvPr/>
        </p:nvSpPr>
        <p:spPr>
          <a:xfrm>
            <a:off x="8566075" y="8014899"/>
            <a:ext cx="3693087" cy="1160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pPr>
            <a:r>
              <a:t>The </a:t>
            </a:r>
            <a:r>
              <a:rPr b="1"/>
              <a:t>operator</a:t>
            </a:r>
            <a:r>
              <a:t> is an “on-off” switch that controls RNA polymerase’s access to the structural genes. It is the repressor binding site.</a:t>
            </a:r>
          </a:p>
        </p:txBody>
      </p:sp>
      <p:sp>
        <p:nvSpPr>
          <p:cNvPr id="936" name="Shape 936"/>
          <p:cNvSpPr/>
          <p:nvPr/>
        </p:nvSpPr>
        <p:spPr>
          <a:xfrm>
            <a:off x="3170152" y="4780686"/>
            <a:ext cx="2814081" cy="6275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Regulatory untranslated region (UTR)</a:t>
            </a:r>
          </a:p>
        </p:txBody>
      </p:sp>
      <p:sp>
        <p:nvSpPr>
          <p:cNvPr id="937" name="Shape 937"/>
          <p:cNvSpPr/>
          <p:nvPr/>
        </p:nvSpPr>
        <p:spPr>
          <a:xfrm>
            <a:off x="3343533" y="5585405"/>
            <a:ext cx="2467318" cy="149089"/>
          </a:xfrm>
          <a:custGeom>
            <a:avLst/>
            <a:gdLst/>
            <a:ahLst/>
            <a:cxnLst>
              <a:cxn ang="0">
                <a:pos x="wd2" y="hd2"/>
              </a:cxn>
              <a:cxn ang="5400000">
                <a:pos x="wd2" y="hd2"/>
              </a:cxn>
              <a:cxn ang="10800000">
                <a:pos x="wd2" y="hd2"/>
              </a:cxn>
              <a:cxn ang="16200000">
                <a:pos x="wd2" y="hd2"/>
              </a:cxn>
            </a:cxnLst>
            <a:rect l="0" t="0" r="r" b="b"/>
            <a:pathLst>
              <a:path w="21600" h="21600" extrusionOk="0">
                <a:moveTo>
                  <a:pt x="0" y="21041"/>
                </a:moveTo>
                <a:lnTo>
                  <a:pt x="0" y="0"/>
                </a:lnTo>
                <a:lnTo>
                  <a:pt x="21600" y="0"/>
                </a:lnTo>
                <a:lnTo>
                  <a:pt x="21600" y="21600"/>
                </a:lnTo>
              </a:path>
            </a:pathLst>
          </a:custGeom>
          <a:ln w="254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0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Shape 939"/>
          <p:cNvSpPr>
            <a:spLocks noGrp="1"/>
          </p:cNvSpPr>
          <p:nvPr>
            <p:ph type="title"/>
          </p:nvPr>
        </p:nvSpPr>
        <p:spPr>
          <a:prstGeom prst="rect">
            <a:avLst/>
          </a:prstGeom>
        </p:spPr>
        <p:txBody>
          <a:bodyPr/>
          <a:lstStyle>
            <a:lvl1pPr>
              <a:tabLst>
                <a:tab pos="952500" algn="l"/>
              </a:tabLst>
            </a:lvl1pPr>
          </a:lstStyle>
          <a:p>
            <a:r>
              <a:t>Eukaryote Gene Structure</a:t>
            </a:r>
          </a:p>
        </p:txBody>
      </p:sp>
      <p:sp>
        <p:nvSpPr>
          <p:cNvPr id="940" name="Shape 940"/>
          <p:cNvSpPr>
            <a:spLocks noGrp="1"/>
          </p:cNvSpPr>
          <p:nvPr>
            <p:ph type="body" sz="half" idx="1"/>
          </p:nvPr>
        </p:nvSpPr>
        <p:spPr>
          <a:xfrm>
            <a:off x="368300" y="1790700"/>
            <a:ext cx="11974860" cy="2798664"/>
          </a:xfrm>
          <a:prstGeom prst="rect">
            <a:avLst/>
          </a:prstGeom>
        </p:spPr>
        <p:txBody>
          <a:bodyPr/>
          <a:lstStyle/>
          <a:p>
            <a:pPr>
              <a:tabLst>
                <a:tab pos="1016000" algn="l"/>
              </a:tabLst>
            </a:pPr>
            <a:r>
              <a:t>In eukaryotes, structural genes are also under the control of regulatory genes.  However, only one structural gene is enclosed by UTRs and there is no 'bulk control' of a structural gene sequence as seen in prokaryotes.</a:t>
            </a:r>
          </a:p>
          <a:p>
            <a:pPr>
              <a:tabLst>
                <a:tab pos="1016000" algn="l"/>
              </a:tabLst>
            </a:pPr>
            <a:r>
              <a:t>It is important to remember that before the primary RNA transcript is translated in eukaryotes, the non-protein coding introns are removed (only the protein-coding exons form the mature mRNA for translation).</a:t>
            </a:r>
          </a:p>
        </p:txBody>
      </p:sp>
      <p:grpSp>
        <p:nvGrpSpPr>
          <p:cNvPr id="960" name="Group 960"/>
          <p:cNvGrpSpPr/>
          <p:nvPr/>
        </p:nvGrpSpPr>
        <p:grpSpPr>
          <a:xfrm>
            <a:off x="1275080" y="4966949"/>
            <a:ext cx="11562551" cy="558001"/>
            <a:chOff x="0" y="0"/>
            <a:chExt cx="11562550" cy="558000"/>
          </a:xfrm>
        </p:grpSpPr>
        <p:sp>
          <p:nvSpPr>
            <p:cNvPr id="941" name="Shape 941"/>
            <p:cNvSpPr/>
            <p:nvPr/>
          </p:nvSpPr>
          <p:spPr>
            <a:xfrm>
              <a:off x="0" y="0"/>
              <a:ext cx="1676871"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42" name="Shape 942"/>
            <p:cNvSpPr/>
            <p:nvPr/>
          </p:nvSpPr>
          <p:spPr>
            <a:xfrm>
              <a:off x="427915" y="125679"/>
              <a:ext cx="69841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UTR</a:t>
              </a:r>
            </a:p>
          </p:txBody>
        </p:sp>
        <p:grpSp>
          <p:nvGrpSpPr>
            <p:cNvPr id="947" name="Group 947"/>
            <p:cNvGrpSpPr/>
            <p:nvPr/>
          </p:nvGrpSpPr>
          <p:grpSpPr>
            <a:xfrm>
              <a:off x="1658126" y="0"/>
              <a:ext cx="2748155" cy="558001"/>
              <a:chOff x="0" y="0"/>
              <a:chExt cx="2748154" cy="558000"/>
            </a:xfrm>
          </p:grpSpPr>
          <p:sp>
            <p:nvSpPr>
              <p:cNvPr id="943" name="Shape 943"/>
              <p:cNvSpPr/>
              <p:nvPr/>
            </p:nvSpPr>
            <p:spPr>
              <a:xfrm>
                <a:off x="0" y="0"/>
                <a:ext cx="1376555"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44" name="Shape 944"/>
              <p:cNvSpPr/>
              <p:nvPr/>
            </p:nvSpPr>
            <p:spPr>
              <a:xfrm>
                <a:off x="1371599" y="0"/>
                <a:ext cx="1376556" cy="558001"/>
              </a:xfrm>
              <a:prstGeom prst="rect">
                <a:avLst/>
              </a:prstGeom>
              <a:gradFill flip="none" rotWithShape="1">
                <a:gsLst>
                  <a:gs pos="0">
                    <a:srgbClr val="77EBFF"/>
                  </a:gs>
                  <a:gs pos="38738">
                    <a:srgbClr val="D5FEF3"/>
                  </a:gs>
                  <a:gs pos="100000">
                    <a:srgbClr val="77EBFF"/>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45" name="Shape 945"/>
              <p:cNvSpPr/>
              <p:nvPr/>
            </p:nvSpPr>
            <p:spPr>
              <a:xfrm>
                <a:off x="253149" y="98589"/>
                <a:ext cx="79437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Exon</a:t>
                </a:r>
              </a:p>
            </p:txBody>
          </p:sp>
          <p:sp>
            <p:nvSpPr>
              <p:cNvPr id="946" name="Shape 946"/>
              <p:cNvSpPr/>
              <p:nvPr/>
            </p:nvSpPr>
            <p:spPr>
              <a:xfrm>
                <a:off x="1563789" y="98589"/>
                <a:ext cx="935150"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Intron</a:t>
                </a:r>
              </a:p>
            </p:txBody>
          </p:sp>
        </p:grpSp>
        <p:grpSp>
          <p:nvGrpSpPr>
            <p:cNvPr id="952" name="Group 952"/>
            <p:cNvGrpSpPr/>
            <p:nvPr/>
          </p:nvGrpSpPr>
          <p:grpSpPr>
            <a:xfrm>
              <a:off x="4401326" y="0"/>
              <a:ext cx="2748155" cy="558001"/>
              <a:chOff x="0" y="0"/>
              <a:chExt cx="2748154" cy="558000"/>
            </a:xfrm>
          </p:grpSpPr>
          <p:sp>
            <p:nvSpPr>
              <p:cNvPr id="948" name="Shape 948"/>
              <p:cNvSpPr/>
              <p:nvPr/>
            </p:nvSpPr>
            <p:spPr>
              <a:xfrm>
                <a:off x="0" y="0"/>
                <a:ext cx="1376555"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49" name="Shape 949"/>
              <p:cNvSpPr/>
              <p:nvPr/>
            </p:nvSpPr>
            <p:spPr>
              <a:xfrm>
                <a:off x="1371599" y="0"/>
                <a:ext cx="1376556" cy="558001"/>
              </a:xfrm>
              <a:prstGeom prst="rect">
                <a:avLst/>
              </a:prstGeom>
              <a:gradFill flip="none" rotWithShape="1">
                <a:gsLst>
                  <a:gs pos="0">
                    <a:srgbClr val="77EBFF"/>
                  </a:gs>
                  <a:gs pos="38738">
                    <a:srgbClr val="D5FEF3"/>
                  </a:gs>
                  <a:gs pos="100000">
                    <a:srgbClr val="77EBFF"/>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50" name="Shape 950"/>
              <p:cNvSpPr/>
              <p:nvPr/>
            </p:nvSpPr>
            <p:spPr>
              <a:xfrm>
                <a:off x="253149" y="98589"/>
                <a:ext cx="79437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Exon</a:t>
                </a:r>
              </a:p>
            </p:txBody>
          </p:sp>
          <p:sp>
            <p:nvSpPr>
              <p:cNvPr id="951" name="Shape 951"/>
              <p:cNvSpPr/>
              <p:nvPr/>
            </p:nvSpPr>
            <p:spPr>
              <a:xfrm>
                <a:off x="1563789" y="98589"/>
                <a:ext cx="935150"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Intron</a:t>
                </a:r>
              </a:p>
            </p:txBody>
          </p:sp>
        </p:grpSp>
        <p:grpSp>
          <p:nvGrpSpPr>
            <p:cNvPr id="957" name="Group 957"/>
            <p:cNvGrpSpPr/>
            <p:nvPr/>
          </p:nvGrpSpPr>
          <p:grpSpPr>
            <a:xfrm>
              <a:off x="7152146" y="0"/>
              <a:ext cx="2748156" cy="558001"/>
              <a:chOff x="0" y="0"/>
              <a:chExt cx="2748154" cy="558000"/>
            </a:xfrm>
          </p:grpSpPr>
          <p:sp>
            <p:nvSpPr>
              <p:cNvPr id="953" name="Shape 953"/>
              <p:cNvSpPr/>
              <p:nvPr/>
            </p:nvSpPr>
            <p:spPr>
              <a:xfrm>
                <a:off x="0" y="0"/>
                <a:ext cx="1376555"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54" name="Shape 954"/>
              <p:cNvSpPr/>
              <p:nvPr/>
            </p:nvSpPr>
            <p:spPr>
              <a:xfrm>
                <a:off x="1371599" y="0"/>
                <a:ext cx="1376556" cy="558001"/>
              </a:xfrm>
              <a:prstGeom prst="rect">
                <a:avLst/>
              </a:prstGeom>
              <a:gradFill flip="none" rotWithShape="1">
                <a:gsLst>
                  <a:gs pos="0">
                    <a:srgbClr val="77EBFF"/>
                  </a:gs>
                  <a:gs pos="38738">
                    <a:srgbClr val="D5FEF3"/>
                  </a:gs>
                  <a:gs pos="100000">
                    <a:srgbClr val="77EBFF"/>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55" name="Shape 955"/>
              <p:cNvSpPr/>
              <p:nvPr/>
            </p:nvSpPr>
            <p:spPr>
              <a:xfrm>
                <a:off x="253149" y="98589"/>
                <a:ext cx="79437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Exon</a:t>
                </a:r>
              </a:p>
            </p:txBody>
          </p:sp>
          <p:sp>
            <p:nvSpPr>
              <p:cNvPr id="956" name="Shape 956"/>
              <p:cNvSpPr/>
              <p:nvPr/>
            </p:nvSpPr>
            <p:spPr>
              <a:xfrm>
                <a:off x="1563789" y="98589"/>
                <a:ext cx="935150"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Intron</a:t>
                </a:r>
              </a:p>
            </p:txBody>
          </p:sp>
        </p:grpSp>
        <p:sp>
          <p:nvSpPr>
            <p:cNvPr id="958" name="Shape 958"/>
            <p:cNvSpPr/>
            <p:nvPr/>
          </p:nvSpPr>
          <p:spPr>
            <a:xfrm>
              <a:off x="9885680" y="0"/>
              <a:ext cx="1676871"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59" name="Shape 959"/>
            <p:cNvSpPr/>
            <p:nvPr/>
          </p:nvSpPr>
          <p:spPr>
            <a:xfrm>
              <a:off x="10313596" y="125679"/>
              <a:ext cx="69841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UTR</a:t>
              </a:r>
            </a:p>
          </p:txBody>
        </p:sp>
      </p:grpSp>
      <p:grpSp>
        <p:nvGrpSpPr>
          <p:cNvPr id="967" name="Group 967"/>
          <p:cNvGrpSpPr/>
          <p:nvPr/>
        </p:nvGrpSpPr>
        <p:grpSpPr>
          <a:xfrm>
            <a:off x="2964180" y="6379189"/>
            <a:ext cx="8189431" cy="558001"/>
            <a:chOff x="0" y="0"/>
            <a:chExt cx="8189429" cy="558000"/>
          </a:xfrm>
        </p:grpSpPr>
        <p:sp>
          <p:nvSpPr>
            <p:cNvPr id="961" name="Shape 961"/>
            <p:cNvSpPr/>
            <p:nvPr/>
          </p:nvSpPr>
          <p:spPr>
            <a:xfrm>
              <a:off x="0" y="0"/>
              <a:ext cx="1676871"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62" name="Shape 962"/>
            <p:cNvSpPr/>
            <p:nvPr/>
          </p:nvSpPr>
          <p:spPr>
            <a:xfrm>
              <a:off x="427915" y="125679"/>
              <a:ext cx="69841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UTR</a:t>
              </a:r>
            </a:p>
          </p:txBody>
        </p:sp>
        <p:sp>
          <p:nvSpPr>
            <p:cNvPr id="963" name="Shape 963"/>
            <p:cNvSpPr/>
            <p:nvPr/>
          </p:nvSpPr>
          <p:spPr>
            <a:xfrm>
              <a:off x="1658125" y="0"/>
              <a:ext cx="4873859"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64" name="Shape 964"/>
            <p:cNvSpPr/>
            <p:nvPr/>
          </p:nvSpPr>
          <p:spPr>
            <a:xfrm>
              <a:off x="3790875" y="98589"/>
              <a:ext cx="79437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Exon</a:t>
              </a:r>
            </a:p>
          </p:txBody>
        </p:sp>
        <p:sp>
          <p:nvSpPr>
            <p:cNvPr id="965" name="Shape 965"/>
            <p:cNvSpPr/>
            <p:nvPr/>
          </p:nvSpPr>
          <p:spPr>
            <a:xfrm>
              <a:off x="6512559" y="0"/>
              <a:ext cx="1676871"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66" name="Shape 966"/>
            <p:cNvSpPr/>
            <p:nvPr/>
          </p:nvSpPr>
          <p:spPr>
            <a:xfrm>
              <a:off x="6940475" y="125679"/>
              <a:ext cx="69841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UTR</a:t>
              </a:r>
            </a:p>
          </p:txBody>
        </p:sp>
      </p:grpSp>
      <p:sp>
        <p:nvSpPr>
          <p:cNvPr id="968" name="Shape 968"/>
          <p:cNvSpPr/>
          <p:nvPr/>
        </p:nvSpPr>
        <p:spPr>
          <a:xfrm>
            <a:off x="7063739" y="5762430"/>
            <a:ext cx="1" cy="523439"/>
          </a:xfrm>
          <a:prstGeom prst="line">
            <a:avLst/>
          </a:prstGeom>
          <a:ln w="381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69" name="Shape 969"/>
          <p:cNvSpPr/>
          <p:nvPr/>
        </p:nvSpPr>
        <p:spPr>
          <a:xfrm>
            <a:off x="6642176" y="7661116"/>
            <a:ext cx="809841" cy="770955"/>
          </a:xfrm>
          <a:custGeom>
            <a:avLst/>
            <a:gdLst/>
            <a:ahLst/>
            <a:cxnLst>
              <a:cxn ang="0">
                <a:pos x="wd2" y="hd2"/>
              </a:cxn>
              <a:cxn ang="5400000">
                <a:pos x="wd2" y="hd2"/>
              </a:cxn>
              <a:cxn ang="10800000">
                <a:pos x="wd2" y="hd2"/>
              </a:cxn>
              <a:cxn ang="16200000">
                <a:pos x="wd2" y="hd2"/>
              </a:cxn>
            </a:cxnLst>
            <a:rect l="0" t="0" r="r" b="b"/>
            <a:pathLst>
              <a:path w="17876" h="18678" extrusionOk="0">
                <a:moveTo>
                  <a:pt x="6480" y="8267"/>
                </a:moveTo>
                <a:cubicBezTo>
                  <a:pt x="4098" y="11577"/>
                  <a:pt x="9407" y="15464"/>
                  <a:pt x="11277" y="11778"/>
                </a:cubicBezTo>
                <a:cubicBezTo>
                  <a:pt x="11837" y="10673"/>
                  <a:pt x="11354" y="9380"/>
                  <a:pt x="11198" y="8138"/>
                </a:cubicBezTo>
                <a:cubicBezTo>
                  <a:pt x="11076" y="7161"/>
                  <a:pt x="11116" y="6065"/>
                  <a:pt x="10417" y="5443"/>
                </a:cubicBezTo>
                <a:cubicBezTo>
                  <a:pt x="8119" y="3396"/>
                  <a:pt x="7029" y="8053"/>
                  <a:pt x="5023" y="9947"/>
                </a:cubicBezTo>
                <a:cubicBezTo>
                  <a:pt x="3386" y="11494"/>
                  <a:pt x="865" y="10838"/>
                  <a:pt x="192" y="8669"/>
                </a:cubicBezTo>
                <a:cubicBezTo>
                  <a:pt x="-1034" y="4717"/>
                  <a:pt x="3902" y="1408"/>
                  <a:pt x="7037" y="5014"/>
                </a:cubicBezTo>
                <a:cubicBezTo>
                  <a:pt x="8244" y="6403"/>
                  <a:pt x="8404" y="8580"/>
                  <a:pt x="9705" y="9875"/>
                </a:cubicBezTo>
                <a:cubicBezTo>
                  <a:pt x="14185" y="14333"/>
                  <a:pt x="20566" y="7573"/>
                  <a:pt x="16666" y="2501"/>
                </a:cubicBezTo>
                <a:cubicBezTo>
                  <a:pt x="14788" y="-668"/>
                  <a:pt x="10633" y="-860"/>
                  <a:pt x="8522" y="2127"/>
                </a:cubicBezTo>
                <a:cubicBezTo>
                  <a:pt x="7376" y="3747"/>
                  <a:pt x="7225" y="6053"/>
                  <a:pt x="7753" y="8133"/>
                </a:cubicBezTo>
                <a:cubicBezTo>
                  <a:pt x="8100" y="9498"/>
                  <a:pt x="8683" y="10813"/>
                  <a:pt x="7931" y="12063"/>
                </a:cubicBezTo>
                <a:cubicBezTo>
                  <a:pt x="7333" y="13056"/>
                  <a:pt x="6041" y="13269"/>
                  <a:pt x="5492" y="14303"/>
                </a:cubicBezTo>
                <a:cubicBezTo>
                  <a:pt x="2785" y="19400"/>
                  <a:pt x="13545" y="20740"/>
                  <a:pt x="13982" y="14543"/>
                </a:cubicBezTo>
                <a:cubicBezTo>
                  <a:pt x="14641" y="5219"/>
                  <a:pt x="2162" y="3496"/>
                  <a:pt x="695" y="12708"/>
                </a:cubicBezTo>
              </a:path>
            </a:pathLst>
          </a:custGeom>
          <a:ln w="63500">
            <a:solidFill>
              <a:schemeClr val="accent1">
                <a:satOff val="-3355"/>
                <a:lumOff val="26614"/>
              </a:schemeClr>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70" name="Shape 970"/>
          <p:cNvSpPr/>
          <p:nvPr/>
        </p:nvSpPr>
        <p:spPr>
          <a:xfrm>
            <a:off x="7063739" y="7083230"/>
            <a:ext cx="1" cy="523439"/>
          </a:xfrm>
          <a:prstGeom prst="line">
            <a:avLst/>
          </a:prstGeom>
          <a:ln w="381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71" name="Shape 971"/>
          <p:cNvSpPr/>
          <p:nvPr/>
        </p:nvSpPr>
        <p:spPr>
          <a:xfrm>
            <a:off x="6480735" y="8623229"/>
            <a:ext cx="1143559"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Protein 1</a:t>
            </a:r>
          </a:p>
        </p:txBody>
      </p:sp>
      <p:sp>
        <p:nvSpPr>
          <p:cNvPr id="972" name="Shape 972"/>
          <p:cNvSpPr/>
          <p:nvPr/>
        </p:nvSpPr>
        <p:spPr>
          <a:xfrm>
            <a:off x="458457" y="5082469"/>
            <a:ext cx="72386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b="1"/>
            </a:lvl1pPr>
          </a:lstStyle>
          <a:p>
            <a:r>
              <a:t>DNA</a:t>
            </a:r>
          </a:p>
        </p:txBody>
      </p:sp>
      <p:sp>
        <p:nvSpPr>
          <p:cNvPr id="973" name="Shape 973"/>
          <p:cNvSpPr/>
          <p:nvPr/>
        </p:nvSpPr>
        <p:spPr>
          <a:xfrm>
            <a:off x="255195" y="6509949"/>
            <a:ext cx="927126"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b="1"/>
            </a:lvl1pPr>
          </a:lstStyle>
          <a:p>
            <a:r>
              <a:t>mRNA</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4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975"/>
          <p:cNvSpPr>
            <a:spLocks noGrp="1"/>
          </p:cNvSpPr>
          <p:nvPr>
            <p:ph type="title"/>
          </p:nvPr>
        </p:nvSpPr>
        <p:spPr>
          <a:xfrm>
            <a:off x="368300" y="368300"/>
            <a:ext cx="11354644" cy="1826022"/>
          </a:xfrm>
          <a:prstGeom prst="rect">
            <a:avLst/>
          </a:prstGeom>
        </p:spPr>
        <p:txBody>
          <a:bodyPr/>
          <a:lstStyle>
            <a:lvl1pPr>
              <a:tabLst>
                <a:tab pos="952500" algn="l"/>
              </a:tabLst>
            </a:lvl1pPr>
          </a:lstStyle>
          <a:p>
            <a:r>
              <a:t>Eukaryote Gene Structure and Regulation</a:t>
            </a:r>
          </a:p>
        </p:txBody>
      </p:sp>
      <p:sp>
        <p:nvSpPr>
          <p:cNvPr id="976" name="Shape 976"/>
          <p:cNvSpPr>
            <a:spLocks noGrp="1"/>
          </p:cNvSpPr>
          <p:nvPr>
            <p:ph type="body" sz="half" idx="1"/>
          </p:nvPr>
        </p:nvSpPr>
        <p:spPr>
          <a:xfrm>
            <a:off x="368300" y="2261145"/>
            <a:ext cx="11316345" cy="3121324"/>
          </a:xfrm>
          <a:prstGeom prst="rect">
            <a:avLst/>
          </a:prstGeom>
        </p:spPr>
        <p:txBody>
          <a:bodyPr/>
          <a:lstStyle/>
          <a:p>
            <a:pPr>
              <a:tabLst>
                <a:tab pos="1016000" algn="l"/>
              </a:tabLst>
            </a:pPr>
            <a:r>
              <a:t>A eukaryotic gene includes more than just the region of exonic DNA that is translated into protein. </a:t>
            </a:r>
          </a:p>
          <a:p>
            <a:pPr lvl="1">
              <a:tabLst>
                <a:tab pos="1485900" algn="l"/>
              </a:tabLst>
            </a:pPr>
            <a:r>
              <a:t>It also contains introns, regulatory untranslated regions (UTRs), a promoter to which the RNA polymerase binds, and a terminator region that signals the stop point of transcription. </a:t>
            </a:r>
          </a:p>
          <a:p>
            <a:pPr lvl="1">
              <a:tabLst>
                <a:tab pos="1485900" algn="l"/>
              </a:tabLst>
            </a:pPr>
            <a:r>
              <a:t>The control sequences ensure that transcription begins and ends at the correct points and that the necessary sequences are present to create the mature mRNA that can be exported from the nucleus. </a:t>
            </a:r>
          </a:p>
          <a:p>
            <a:pPr lvl="1">
              <a:tabLst>
                <a:tab pos="1485900" algn="l"/>
              </a:tabLst>
            </a:pPr>
            <a:r>
              <a:t>The promoter region is the binding site for regulatory proteins called transcription factors.</a:t>
            </a:r>
          </a:p>
        </p:txBody>
      </p:sp>
      <p:grpSp>
        <p:nvGrpSpPr>
          <p:cNvPr id="1020" name="Group 1020"/>
          <p:cNvGrpSpPr/>
          <p:nvPr/>
        </p:nvGrpSpPr>
        <p:grpSpPr>
          <a:xfrm>
            <a:off x="51995" y="5920669"/>
            <a:ext cx="12963030" cy="2968133"/>
            <a:chOff x="0" y="0"/>
            <a:chExt cx="12963029" cy="2968132"/>
          </a:xfrm>
        </p:grpSpPr>
        <p:grpSp>
          <p:nvGrpSpPr>
            <p:cNvPr id="1003" name="Group 1003"/>
            <p:cNvGrpSpPr/>
            <p:nvPr/>
          </p:nvGrpSpPr>
          <p:grpSpPr>
            <a:xfrm>
              <a:off x="420444" y="1362760"/>
              <a:ext cx="12160364" cy="558001"/>
              <a:chOff x="0" y="0"/>
              <a:chExt cx="12160363" cy="558000"/>
            </a:xfrm>
          </p:grpSpPr>
          <p:sp>
            <p:nvSpPr>
              <p:cNvPr id="977" name="Shape 977"/>
              <p:cNvSpPr/>
              <p:nvPr/>
            </p:nvSpPr>
            <p:spPr>
              <a:xfrm>
                <a:off x="1534160" y="12779"/>
                <a:ext cx="521488" cy="528919"/>
              </a:xfrm>
              <a:prstGeom prst="rect">
                <a:avLst/>
              </a:prstGeom>
              <a:solidFill>
                <a:srgbClr val="FFFFFF"/>
              </a:solidFill>
              <a:ln w="25400" cap="flat">
                <a:solidFill>
                  <a:srgbClr val="000000"/>
                </a:solidFill>
                <a:prstDash val="sysDot"/>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78" name="Shape 978"/>
              <p:cNvSpPr/>
              <p:nvPr/>
            </p:nvSpPr>
            <p:spPr>
              <a:xfrm>
                <a:off x="2021839" y="0"/>
                <a:ext cx="585108" cy="556779"/>
              </a:xfrm>
              <a:prstGeom prst="rect">
                <a:avLst/>
              </a:prstGeom>
              <a:solidFill>
                <a:srgbClr val="7979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79" name="Shape 979"/>
              <p:cNvSpPr/>
              <p:nvPr/>
            </p:nvSpPr>
            <p:spPr>
              <a:xfrm>
                <a:off x="0" y="0"/>
                <a:ext cx="1588407" cy="556779"/>
              </a:xfrm>
              <a:prstGeom prst="rect">
                <a:avLst/>
              </a:prstGeom>
              <a:solidFill>
                <a:srgbClr val="7979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80" name="Shape 980"/>
              <p:cNvSpPr/>
              <p:nvPr/>
            </p:nvSpPr>
            <p:spPr>
              <a:xfrm>
                <a:off x="13895" y="85039"/>
                <a:ext cx="141346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Enhancers</a:t>
                </a:r>
              </a:p>
            </p:txBody>
          </p:sp>
          <p:sp>
            <p:nvSpPr>
              <p:cNvPr id="981" name="Shape 981"/>
              <p:cNvSpPr/>
              <p:nvPr/>
            </p:nvSpPr>
            <p:spPr>
              <a:xfrm>
                <a:off x="3881556" y="0"/>
                <a:ext cx="1101839"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82" name="Shape 982"/>
              <p:cNvSpPr/>
              <p:nvPr/>
            </p:nvSpPr>
            <p:spPr>
              <a:xfrm>
                <a:off x="3912795" y="123139"/>
                <a:ext cx="99948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5′  UTR</a:t>
                </a:r>
              </a:p>
            </p:txBody>
          </p:sp>
          <p:grpSp>
            <p:nvGrpSpPr>
              <p:cNvPr id="987" name="Group 987"/>
              <p:cNvGrpSpPr/>
              <p:nvPr/>
            </p:nvGrpSpPr>
            <p:grpSpPr>
              <a:xfrm>
                <a:off x="4962666" y="0"/>
                <a:ext cx="2136640" cy="558001"/>
                <a:chOff x="0" y="0"/>
                <a:chExt cx="2136639" cy="558000"/>
              </a:xfrm>
            </p:grpSpPr>
            <p:sp>
              <p:nvSpPr>
                <p:cNvPr id="983" name="Shape 983"/>
                <p:cNvSpPr/>
                <p:nvPr/>
              </p:nvSpPr>
              <p:spPr>
                <a:xfrm>
                  <a:off x="0" y="0"/>
                  <a:ext cx="1080000"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84" name="Shape 984"/>
                <p:cNvSpPr/>
                <p:nvPr/>
              </p:nvSpPr>
              <p:spPr>
                <a:xfrm>
                  <a:off x="1056639" y="0"/>
                  <a:ext cx="1080001" cy="558001"/>
                </a:xfrm>
                <a:prstGeom prst="rect">
                  <a:avLst/>
                </a:prstGeom>
                <a:gradFill flip="none" rotWithShape="1">
                  <a:gsLst>
                    <a:gs pos="0">
                      <a:srgbClr val="77EBFF"/>
                    </a:gs>
                    <a:gs pos="38738">
                      <a:srgbClr val="D5FEF3"/>
                    </a:gs>
                    <a:gs pos="100000">
                      <a:srgbClr val="77EBFF"/>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85" name="Shape 985"/>
                <p:cNvSpPr/>
                <p:nvPr/>
              </p:nvSpPr>
              <p:spPr>
                <a:xfrm>
                  <a:off x="100749" y="98589"/>
                  <a:ext cx="79437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Exon</a:t>
                  </a:r>
                </a:p>
              </p:txBody>
            </p:sp>
            <p:sp>
              <p:nvSpPr>
                <p:cNvPr id="986" name="Shape 986"/>
                <p:cNvSpPr/>
                <p:nvPr/>
              </p:nvSpPr>
              <p:spPr>
                <a:xfrm>
                  <a:off x="1121829" y="98589"/>
                  <a:ext cx="887366"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Intron</a:t>
                  </a:r>
                </a:p>
              </p:txBody>
            </p:sp>
          </p:grpSp>
          <p:grpSp>
            <p:nvGrpSpPr>
              <p:cNvPr id="992" name="Group 992"/>
              <p:cNvGrpSpPr/>
              <p:nvPr/>
            </p:nvGrpSpPr>
            <p:grpSpPr>
              <a:xfrm>
                <a:off x="7086106" y="0"/>
                <a:ext cx="2136640" cy="558001"/>
                <a:chOff x="0" y="0"/>
                <a:chExt cx="2136639" cy="558000"/>
              </a:xfrm>
            </p:grpSpPr>
            <p:sp>
              <p:nvSpPr>
                <p:cNvPr id="988" name="Shape 988"/>
                <p:cNvSpPr/>
                <p:nvPr/>
              </p:nvSpPr>
              <p:spPr>
                <a:xfrm>
                  <a:off x="0" y="0"/>
                  <a:ext cx="1080000"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89" name="Shape 989"/>
                <p:cNvSpPr/>
                <p:nvPr/>
              </p:nvSpPr>
              <p:spPr>
                <a:xfrm>
                  <a:off x="1056639" y="0"/>
                  <a:ext cx="1080001" cy="558001"/>
                </a:xfrm>
                <a:prstGeom prst="rect">
                  <a:avLst/>
                </a:prstGeom>
                <a:gradFill flip="none" rotWithShape="1">
                  <a:gsLst>
                    <a:gs pos="0">
                      <a:srgbClr val="77EBFF"/>
                    </a:gs>
                    <a:gs pos="38738">
                      <a:srgbClr val="D5FEF3"/>
                    </a:gs>
                    <a:gs pos="100000">
                      <a:srgbClr val="77EBFF"/>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0" name="Shape 990"/>
                <p:cNvSpPr/>
                <p:nvPr/>
              </p:nvSpPr>
              <p:spPr>
                <a:xfrm>
                  <a:off x="100749" y="98589"/>
                  <a:ext cx="79437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Exon</a:t>
                  </a:r>
                </a:p>
              </p:txBody>
            </p:sp>
            <p:sp>
              <p:nvSpPr>
                <p:cNvPr id="991" name="Shape 991"/>
                <p:cNvSpPr/>
                <p:nvPr/>
              </p:nvSpPr>
              <p:spPr>
                <a:xfrm>
                  <a:off x="1121829" y="98589"/>
                  <a:ext cx="887366"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Intron</a:t>
                  </a:r>
                </a:p>
              </p:txBody>
            </p:sp>
          </p:grpSp>
          <p:sp>
            <p:nvSpPr>
              <p:cNvPr id="993" name="Shape 993"/>
              <p:cNvSpPr/>
              <p:nvPr/>
            </p:nvSpPr>
            <p:spPr>
              <a:xfrm>
                <a:off x="2600959" y="0"/>
                <a:ext cx="456798" cy="556779"/>
              </a:xfrm>
              <a:prstGeom prst="rect">
                <a:avLst/>
              </a:prstGeom>
              <a:solidFill>
                <a:srgbClr val="00AFFF"/>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4" name="Shape 994"/>
              <p:cNvSpPr/>
              <p:nvPr/>
            </p:nvSpPr>
            <p:spPr>
              <a:xfrm>
                <a:off x="3048000" y="0"/>
                <a:ext cx="407109" cy="556779"/>
              </a:xfrm>
              <a:prstGeom prst="rect">
                <a:avLst/>
              </a:prstGeom>
              <a:solidFill>
                <a:srgbClr val="7979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5" name="Shape 995"/>
              <p:cNvSpPr/>
              <p:nvPr/>
            </p:nvSpPr>
            <p:spPr>
              <a:xfrm>
                <a:off x="3454400" y="0"/>
                <a:ext cx="228356" cy="556779"/>
              </a:xfrm>
              <a:prstGeom prst="rect">
                <a:avLst/>
              </a:prstGeom>
              <a:solidFill>
                <a:srgbClr val="00AFFF"/>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6" name="Shape 996"/>
              <p:cNvSpPr/>
              <p:nvPr/>
            </p:nvSpPr>
            <p:spPr>
              <a:xfrm>
                <a:off x="3677919" y="0"/>
                <a:ext cx="201250" cy="556779"/>
              </a:xfrm>
              <a:prstGeom prst="rect">
                <a:avLst/>
              </a:prstGeom>
              <a:solidFill>
                <a:srgbClr val="7979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7" name="Shape 997"/>
              <p:cNvSpPr/>
              <p:nvPr/>
            </p:nvSpPr>
            <p:spPr>
              <a:xfrm>
                <a:off x="9225716" y="0"/>
                <a:ext cx="1101839"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8" name="Shape 998"/>
              <p:cNvSpPr/>
              <p:nvPr/>
            </p:nvSpPr>
            <p:spPr>
              <a:xfrm>
                <a:off x="9256955" y="123139"/>
                <a:ext cx="999484"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3′  UTR</a:t>
                </a:r>
              </a:p>
            </p:txBody>
          </p:sp>
          <p:sp>
            <p:nvSpPr>
              <p:cNvPr id="999" name="Shape 999"/>
              <p:cNvSpPr/>
              <p:nvPr/>
            </p:nvSpPr>
            <p:spPr>
              <a:xfrm>
                <a:off x="10495280" y="0"/>
                <a:ext cx="638170" cy="556779"/>
              </a:xfrm>
              <a:prstGeom prst="rect">
                <a:avLst/>
              </a:prstGeom>
              <a:solidFill>
                <a:srgbClr val="79797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00" name="Shape 1000"/>
              <p:cNvSpPr/>
              <p:nvPr/>
            </p:nvSpPr>
            <p:spPr>
              <a:xfrm>
                <a:off x="10312400" y="0"/>
                <a:ext cx="207679" cy="556779"/>
              </a:xfrm>
              <a:prstGeom prst="rect">
                <a:avLst/>
              </a:prstGeom>
              <a:solidFill>
                <a:srgbClr val="00AFFF"/>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01" name="Shape 1001"/>
              <p:cNvSpPr/>
              <p:nvPr/>
            </p:nvSpPr>
            <p:spPr>
              <a:xfrm>
                <a:off x="11125199" y="0"/>
                <a:ext cx="359325" cy="556779"/>
              </a:xfrm>
              <a:prstGeom prst="rect">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02" name="Shape 1002"/>
              <p:cNvSpPr/>
              <p:nvPr/>
            </p:nvSpPr>
            <p:spPr>
              <a:xfrm>
                <a:off x="11460480" y="12779"/>
                <a:ext cx="699884" cy="528919"/>
              </a:xfrm>
              <a:prstGeom prst="rect">
                <a:avLst/>
              </a:prstGeom>
              <a:solidFill>
                <a:srgbClr val="FFFFFF"/>
              </a:solidFill>
              <a:ln w="25400" cap="flat">
                <a:solidFill>
                  <a:srgbClr val="000000"/>
                </a:solidFill>
                <a:prstDash val="sysDot"/>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1004" name="Shape 1004"/>
            <p:cNvSpPr/>
            <p:nvPr/>
          </p:nvSpPr>
          <p:spPr>
            <a:xfrm>
              <a:off x="619759" y="-1"/>
              <a:ext cx="1253511" cy="894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Upstream control elements</a:t>
              </a:r>
            </a:p>
          </p:txBody>
        </p:sp>
        <p:sp>
          <p:nvSpPr>
            <p:cNvPr id="1005" name="Shape 1005"/>
            <p:cNvSpPr/>
            <p:nvPr/>
          </p:nvSpPr>
          <p:spPr>
            <a:xfrm>
              <a:off x="335279" y="2045970"/>
              <a:ext cx="1554978" cy="627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lvl1pPr>
            </a:lstStyle>
            <a:p>
              <a:r>
                <a:t>DNA coding strand</a:t>
              </a:r>
            </a:p>
          </p:txBody>
        </p:sp>
        <p:sp>
          <p:nvSpPr>
            <p:cNvPr id="1006" name="Shape 1006"/>
            <p:cNvSpPr/>
            <p:nvPr/>
          </p:nvSpPr>
          <p:spPr>
            <a:xfrm>
              <a:off x="2578100" y="227329"/>
              <a:ext cx="1253510"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tabLst>
                  <a:tab pos="520700" algn="l"/>
                </a:tabLst>
              </a:lvl1pPr>
            </a:lstStyle>
            <a:p>
              <a:r>
                <a:t>CCAAT box</a:t>
              </a:r>
            </a:p>
          </p:txBody>
        </p:sp>
        <p:sp>
          <p:nvSpPr>
            <p:cNvPr id="1007" name="Shape 1007"/>
            <p:cNvSpPr/>
            <p:nvPr/>
          </p:nvSpPr>
          <p:spPr>
            <a:xfrm>
              <a:off x="3550562" y="227329"/>
              <a:ext cx="772935"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tabLst>
                  <a:tab pos="520700" algn="l"/>
                </a:tabLst>
              </a:lvl1pPr>
            </a:lstStyle>
            <a:p>
              <a:r>
                <a:t>TATA box</a:t>
              </a:r>
            </a:p>
          </p:txBody>
        </p:sp>
        <p:sp>
          <p:nvSpPr>
            <p:cNvPr id="1008" name="Shape 1008"/>
            <p:cNvSpPr/>
            <p:nvPr/>
          </p:nvSpPr>
          <p:spPr>
            <a:xfrm>
              <a:off x="2225039" y="2340610"/>
              <a:ext cx="4303377"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pPr>
              <a:r>
                <a:rPr b="1"/>
                <a:t>Promoter region.</a:t>
              </a:r>
              <a:r>
                <a:t> </a:t>
              </a:r>
              <a:br/>
              <a:r>
                <a:t>RNA polymerase recognises and binds</a:t>
              </a:r>
            </a:p>
          </p:txBody>
        </p:sp>
        <p:sp>
          <p:nvSpPr>
            <p:cNvPr id="1009" name="Shape 1009"/>
            <p:cNvSpPr/>
            <p:nvPr/>
          </p:nvSpPr>
          <p:spPr>
            <a:xfrm>
              <a:off x="4998720" y="633730"/>
              <a:ext cx="3833674" cy="627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Transcription start (+1) 25-35 base pairs downstream of the TATA box</a:t>
              </a:r>
            </a:p>
          </p:txBody>
        </p:sp>
        <p:sp>
          <p:nvSpPr>
            <p:cNvPr id="1010" name="Shape 1010"/>
            <p:cNvSpPr/>
            <p:nvPr/>
          </p:nvSpPr>
          <p:spPr>
            <a:xfrm>
              <a:off x="9794240" y="247650"/>
              <a:ext cx="2960232"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Poly-A tail signal sequence within the 3′  UTR</a:t>
              </a:r>
            </a:p>
          </p:txBody>
        </p:sp>
        <p:sp>
          <p:nvSpPr>
            <p:cNvPr id="1011" name="Shape 1011"/>
            <p:cNvSpPr/>
            <p:nvPr/>
          </p:nvSpPr>
          <p:spPr>
            <a:xfrm>
              <a:off x="9956800" y="2340610"/>
              <a:ext cx="2936895" cy="6275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pPr>
              <a:r>
                <a:rPr b="1"/>
                <a:t>Terminator sequence </a:t>
              </a:r>
              <a:r>
                <a:t>signals STOP transcription</a:t>
              </a:r>
            </a:p>
          </p:txBody>
        </p:sp>
        <p:sp>
          <p:nvSpPr>
            <p:cNvPr id="1012" name="Shape 1012"/>
            <p:cNvSpPr/>
            <p:nvPr/>
          </p:nvSpPr>
          <p:spPr>
            <a:xfrm>
              <a:off x="2453793" y="2003204"/>
              <a:ext cx="1827623" cy="252074"/>
            </a:xfrm>
            <a:custGeom>
              <a:avLst/>
              <a:gdLst/>
              <a:ahLst/>
              <a:cxnLst>
                <a:cxn ang="0">
                  <a:pos x="wd2" y="hd2"/>
                </a:cxn>
                <a:cxn ang="5400000">
                  <a:pos x="wd2" y="hd2"/>
                </a:cxn>
                <a:cxn ang="10800000">
                  <a:pos x="wd2" y="hd2"/>
                </a:cxn>
                <a:cxn ang="16200000">
                  <a:pos x="wd2" y="hd2"/>
                </a:cxn>
              </a:cxnLst>
              <a:rect l="0" t="0" r="r" b="b"/>
              <a:pathLst>
                <a:path w="21600" h="21600" extrusionOk="0">
                  <a:moveTo>
                    <a:pt x="0" y="559"/>
                  </a:moveTo>
                  <a:lnTo>
                    <a:pt x="0" y="21600"/>
                  </a:lnTo>
                  <a:lnTo>
                    <a:pt x="21600" y="21600"/>
                  </a:lnTo>
                  <a:lnTo>
                    <a:pt x="21600" y="0"/>
                  </a:lnTo>
                </a:path>
              </a:pathLst>
            </a:cu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13" name="Shape 1013"/>
            <p:cNvSpPr/>
            <p:nvPr/>
          </p:nvSpPr>
          <p:spPr>
            <a:xfrm>
              <a:off x="11562194" y="2003204"/>
              <a:ext cx="359542" cy="252074"/>
            </a:xfrm>
            <a:custGeom>
              <a:avLst/>
              <a:gdLst/>
              <a:ahLst/>
              <a:cxnLst>
                <a:cxn ang="0">
                  <a:pos x="wd2" y="hd2"/>
                </a:cxn>
                <a:cxn ang="5400000">
                  <a:pos x="wd2" y="hd2"/>
                </a:cxn>
                <a:cxn ang="10800000">
                  <a:pos x="wd2" y="hd2"/>
                </a:cxn>
                <a:cxn ang="16200000">
                  <a:pos x="wd2" y="hd2"/>
                </a:cxn>
              </a:cxnLst>
              <a:rect l="0" t="0" r="r" b="b"/>
              <a:pathLst>
                <a:path w="21600" h="21600" extrusionOk="0">
                  <a:moveTo>
                    <a:pt x="0" y="559"/>
                  </a:moveTo>
                  <a:lnTo>
                    <a:pt x="0" y="21600"/>
                  </a:lnTo>
                  <a:lnTo>
                    <a:pt x="21600" y="21600"/>
                  </a:lnTo>
                  <a:lnTo>
                    <a:pt x="21600" y="0"/>
                  </a:lnTo>
                </a:path>
              </a:pathLst>
            </a:custGeom>
            <a:noFill/>
            <a:ln w="25400" cap="flat">
              <a:solidFill>
                <a:srgbClr val="006994"/>
              </a:solidFill>
              <a:prstDash val="solid"/>
              <a:miter lim="400000"/>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14" name="Shape 1014"/>
            <p:cNvSpPr/>
            <p:nvPr/>
          </p:nvSpPr>
          <p:spPr>
            <a:xfrm>
              <a:off x="3265244" y="850649"/>
              <a:ext cx="1" cy="488022"/>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15" name="Shape 1015"/>
            <p:cNvSpPr/>
            <p:nvPr/>
          </p:nvSpPr>
          <p:spPr>
            <a:xfrm>
              <a:off x="3996764" y="870969"/>
              <a:ext cx="1" cy="488022"/>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16" name="Shape 1016"/>
            <p:cNvSpPr/>
            <p:nvPr/>
          </p:nvSpPr>
          <p:spPr>
            <a:xfrm>
              <a:off x="1192604" y="881130"/>
              <a:ext cx="1" cy="488022"/>
            </a:xfrm>
            <a:prstGeom prst="line">
              <a:avLst/>
            </a:pr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17" name="Shape 1017"/>
            <p:cNvSpPr/>
            <p:nvPr/>
          </p:nvSpPr>
          <p:spPr>
            <a:xfrm>
              <a:off x="4211794" y="963326"/>
              <a:ext cx="899118" cy="3843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noFill/>
            <a:ln w="25400" cap="flat">
              <a:solidFill>
                <a:srgbClr val="006994"/>
              </a:solidFill>
              <a:prstDash val="solid"/>
              <a:miter lim="400000"/>
              <a:tailEnd type="stealth" w="med" len="med"/>
            </a:ln>
            <a:effectLst/>
          </p:spPr>
          <p:txBody>
            <a:bodyPr wrap="square" lIns="0" tIns="0" rIns="0" bIns="0" numCol="1" anchor="t">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18" name="Shape 1018"/>
            <p:cNvSpPr/>
            <p:nvPr/>
          </p:nvSpPr>
          <p:spPr>
            <a:xfrm>
              <a:off x="0" y="1457960"/>
              <a:ext cx="445909"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lvl1pPr>
            </a:lstStyle>
            <a:p>
              <a:r>
                <a:t>5′ </a:t>
              </a:r>
            </a:p>
          </p:txBody>
        </p:sp>
        <p:sp>
          <p:nvSpPr>
            <p:cNvPr id="1019" name="Shape 1019"/>
            <p:cNvSpPr/>
            <p:nvPr/>
          </p:nvSpPr>
          <p:spPr>
            <a:xfrm>
              <a:off x="12517120" y="1478280"/>
              <a:ext cx="445910"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lvl1pPr>
            </a:lstStyle>
            <a:p>
              <a:r>
                <a:t>3′ </a:t>
              </a:r>
            </a:p>
          </p:txBody>
        </p:sp>
      </p:grpSp>
      <p:sp>
        <p:nvSpPr>
          <p:cNvPr id="1021" name="Shape 1021"/>
          <p:cNvSpPr/>
          <p:nvPr/>
        </p:nvSpPr>
        <p:spPr>
          <a:xfrm>
            <a:off x="2565836" y="5991546"/>
            <a:ext cx="9532593" cy="149089"/>
          </a:xfrm>
          <a:custGeom>
            <a:avLst/>
            <a:gdLst/>
            <a:ahLst/>
            <a:cxnLst>
              <a:cxn ang="0">
                <a:pos x="wd2" y="hd2"/>
              </a:cxn>
              <a:cxn ang="5400000">
                <a:pos x="wd2" y="hd2"/>
              </a:cxn>
              <a:cxn ang="10800000">
                <a:pos x="wd2" y="hd2"/>
              </a:cxn>
              <a:cxn ang="16200000">
                <a:pos x="wd2" y="hd2"/>
              </a:cxn>
            </a:cxnLst>
            <a:rect l="0" t="0" r="r" b="b"/>
            <a:pathLst>
              <a:path w="21600" h="21600" extrusionOk="0">
                <a:moveTo>
                  <a:pt x="0" y="21041"/>
                </a:moveTo>
                <a:lnTo>
                  <a:pt x="0" y="0"/>
                </a:lnTo>
                <a:lnTo>
                  <a:pt x="21600" y="0"/>
                </a:lnTo>
                <a:lnTo>
                  <a:pt x="21600" y="21600"/>
                </a:lnTo>
              </a:path>
            </a:pathLst>
          </a:custGeom>
          <a:ln w="25400">
            <a:solidFill>
              <a:srgbClr val="006994"/>
            </a:solidFill>
            <a:miter lim="400000"/>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22" name="Shape 1022"/>
          <p:cNvSpPr/>
          <p:nvPr/>
        </p:nvSpPr>
        <p:spPr>
          <a:xfrm>
            <a:off x="10866119" y="6781479"/>
            <a:ext cx="1" cy="488022"/>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23" name="Shape 1023"/>
          <p:cNvSpPr/>
          <p:nvPr/>
        </p:nvSpPr>
        <p:spPr>
          <a:xfrm>
            <a:off x="2857496" y="5468549"/>
            <a:ext cx="8949274"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A gene contains both translated and untranslated regions, including control sequences</a:t>
            </a:r>
          </a:p>
        </p:txBody>
      </p:sp>
      <p:sp>
        <p:nvSpPr>
          <p:cNvPr id="1024" name="Shape 1024"/>
          <p:cNvSpPr/>
          <p:nvPr/>
        </p:nvSpPr>
        <p:spPr>
          <a:xfrm>
            <a:off x="7033259" y="8026158"/>
            <a:ext cx="1" cy="1170423"/>
          </a:xfrm>
          <a:prstGeom prst="line">
            <a:avLst/>
          </a:prstGeom>
          <a:ln w="762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5" name="Group 1045"/>
          <p:cNvGrpSpPr/>
          <p:nvPr/>
        </p:nvGrpSpPr>
        <p:grpSpPr>
          <a:xfrm>
            <a:off x="838200" y="2244069"/>
            <a:ext cx="11562551" cy="558001"/>
            <a:chOff x="0" y="0"/>
            <a:chExt cx="11562550" cy="558000"/>
          </a:xfrm>
        </p:grpSpPr>
        <p:sp>
          <p:nvSpPr>
            <p:cNvPr id="1026" name="Shape 1026"/>
            <p:cNvSpPr/>
            <p:nvPr/>
          </p:nvSpPr>
          <p:spPr>
            <a:xfrm>
              <a:off x="0" y="0"/>
              <a:ext cx="1676871"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27" name="Shape 1027"/>
            <p:cNvSpPr/>
            <p:nvPr/>
          </p:nvSpPr>
          <p:spPr>
            <a:xfrm>
              <a:off x="242019" y="125679"/>
              <a:ext cx="1032583"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5′  UTR</a:t>
              </a:r>
            </a:p>
          </p:txBody>
        </p:sp>
        <p:grpSp>
          <p:nvGrpSpPr>
            <p:cNvPr id="1032" name="Group 1032"/>
            <p:cNvGrpSpPr/>
            <p:nvPr/>
          </p:nvGrpSpPr>
          <p:grpSpPr>
            <a:xfrm>
              <a:off x="1658126" y="0"/>
              <a:ext cx="2748155" cy="558001"/>
              <a:chOff x="0" y="0"/>
              <a:chExt cx="2748154" cy="558000"/>
            </a:xfrm>
          </p:grpSpPr>
          <p:sp>
            <p:nvSpPr>
              <p:cNvPr id="1028" name="Shape 1028"/>
              <p:cNvSpPr/>
              <p:nvPr/>
            </p:nvSpPr>
            <p:spPr>
              <a:xfrm>
                <a:off x="0" y="0"/>
                <a:ext cx="1376555"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29" name="Shape 1029"/>
              <p:cNvSpPr/>
              <p:nvPr/>
            </p:nvSpPr>
            <p:spPr>
              <a:xfrm>
                <a:off x="1371599" y="0"/>
                <a:ext cx="1376556" cy="558001"/>
              </a:xfrm>
              <a:prstGeom prst="rect">
                <a:avLst/>
              </a:prstGeom>
              <a:gradFill flip="none" rotWithShape="1">
                <a:gsLst>
                  <a:gs pos="0">
                    <a:srgbClr val="77EBFF"/>
                  </a:gs>
                  <a:gs pos="38738">
                    <a:srgbClr val="D5FEF3"/>
                  </a:gs>
                  <a:gs pos="100000">
                    <a:srgbClr val="77EBFF"/>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30" name="Shape 1030"/>
              <p:cNvSpPr/>
              <p:nvPr/>
            </p:nvSpPr>
            <p:spPr>
              <a:xfrm>
                <a:off x="253149" y="98589"/>
                <a:ext cx="79437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Exon</a:t>
                </a:r>
              </a:p>
            </p:txBody>
          </p:sp>
          <p:sp>
            <p:nvSpPr>
              <p:cNvPr id="1031" name="Shape 1031"/>
              <p:cNvSpPr/>
              <p:nvPr/>
            </p:nvSpPr>
            <p:spPr>
              <a:xfrm>
                <a:off x="1563789" y="98589"/>
                <a:ext cx="935150"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Intron</a:t>
                </a:r>
              </a:p>
            </p:txBody>
          </p:sp>
        </p:grpSp>
        <p:grpSp>
          <p:nvGrpSpPr>
            <p:cNvPr id="1037" name="Group 1037"/>
            <p:cNvGrpSpPr/>
            <p:nvPr/>
          </p:nvGrpSpPr>
          <p:grpSpPr>
            <a:xfrm>
              <a:off x="4401326" y="0"/>
              <a:ext cx="2748155" cy="558001"/>
              <a:chOff x="0" y="0"/>
              <a:chExt cx="2748154" cy="558000"/>
            </a:xfrm>
          </p:grpSpPr>
          <p:sp>
            <p:nvSpPr>
              <p:cNvPr id="1033" name="Shape 1033"/>
              <p:cNvSpPr/>
              <p:nvPr/>
            </p:nvSpPr>
            <p:spPr>
              <a:xfrm>
                <a:off x="0" y="0"/>
                <a:ext cx="1376555"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34" name="Shape 1034"/>
              <p:cNvSpPr/>
              <p:nvPr/>
            </p:nvSpPr>
            <p:spPr>
              <a:xfrm>
                <a:off x="1371599" y="0"/>
                <a:ext cx="1376556" cy="558001"/>
              </a:xfrm>
              <a:prstGeom prst="rect">
                <a:avLst/>
              </a:prstGeom>
              <a:gradFill flip="none" rotWithShape="1">
                <a:gsLst>
                  <a:gs pos="0">
                    <a:srgbClr val="77EBFF"/>
                  </a:gs>
                  <a:gs pos="38738">
                    <a:srgbClr val="D5FEF3"/>
                  </a:gs>
                  <a:gs pos="100000">
                    <a:srgbClr val="77EBFF"/>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35" name="Shape 1035"/>
              <p:cNvSpPr/>
              <p:nvPr/>
            </p:nvSpPr>
            <p:spPr>
              <a:xfrm>
                <a:off x="253149" y="98589"/>
                <a:ext cx="79437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Exon</a:t>
                </a:r>
              </a:p>
            </p:txBody>
          </p:sp>
          <p:sp>
            <p:nvSpPr>
              <p:cNvPr id="1036" name="Shape 1036"/>
              <p:cNvSpPr/>
              <p:nvPr/>
            </p:nvSpPr>
            <p:spPr>
              <a:xfrm>
                <a:off x="1563789" y="98589"/>
                <a:ext cx="935150"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Intron</a:t>
                </a:r>
              </a:p>
            </p:txBody>
          </p:sp>
        </p:grpSp>
        <p:grpSp>
          <p:nvGrpSpPr>
            <p:cNvPr id="1042" name="Group 1042"/>
            <p:cNvGrpSpPr/>
            <p:nvPr/>
          </p:nvGrpSpPr>
          <p:grpSpPr>
            <a:xfrm>
              <a:off x="7152146" y="0"/>
              <a:ext cx="2748156" cy="558001"/>
              <a:chOff x="0" y="0"/>
              <a:chExt cx="2748154" cy="558000"/>
            </a:xfrm>
          </p:grpSpPr>
          <p:sp>
            <p:nvSpPr>
              <p:cNvPr id="1038" name="Shape 1038"/>
              <p:cNvSpPr/>
              <p:nvPr/>
            </p:nvSpPr>
            <p:spPr>
              <a:xfrm>
                <a:off x="0" y="0"/>
                <a:ext cx="1376555"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39" name="Shape 1039"/>
              <p:cNvSpPr/>
              <p:nvPr/>
            </p:nvSpPr>
            <p:spPr>
              <a:xfrm>
                <a:off x="1371599" y="0"/>
                <a:ext cx="1376556" cy="558001"/>
              </a:xfrm>
              <a:prstGeom prst="rect">
                <a:avLst/>
              </a:prstGeom>
              <a:gradFill flip="none" rotWithShape="1">
                <a:gsLst>
                  <a:gs pos="0">
                    <a:srgbClr val="77EBFF"/>
                  </a:gs>
                  <a:gs pos="38738">
                    <a:srgbClr val="D5FEF3"/>
                  </a:gs>
                  <a:gs pos="100000">
                    <a:srgbClr val="77EBFF"/>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40" name="Shape 1040"/>
              <p:cNvSpPr/>
              <p:nvPr/>
            </p:nvSpPr>
            <p:spPr>
              <a:xfrm>
                <a:off x="253149" y="98589"/>
                <a:ext cx="794379"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Exon</a:t>
                </a:r>
              </a:p>
            </p:txBody>
          </p:sp>
          <p:sp>
            <p:nvSpPr>
              <p:cNvPr id="1041" name="Shape 1041"/>
              <p:cNvSpPr/>
              <p:nvPr/>
            </p:nvSpPr>
            <p:spPr>
              <a:xfrm>
                <a:off x="1563789" y="98589"/>
                <a:ext cx="935150"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000000"/>
                    </a:solidFill>
                  </a:defRPr>
                </a:lvl1pPr>
              </a:lstStyle>
              <a:p>
                <a:r>
                  <a:t>Intron</a:t>
                </a:r>
              </a:p>
            </p:txBody>
          </p:sp>
        </p:grpSp>
        <p:sp>
          <p:nvSpPr>
            <p:cNvPr id="1043" name="Shape 1043"/>
            <p:cNvSpPr/>
            <p:nvPr/>
          </p:nvSpPr>
          <p:spPr>
            <a:xfrm>
              <a:off x="9885680" y="0"/>
              <a:ext cx="1676871"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44" name="Shape 1044"/>
            <p:cNvSpPr/>
            <p:nvPr/>
          </p:nvSpPr>
          <p:spPr>
            <a:xfrm>
              <a:off x="10186596" y="125679"/>
              <a:ext cx="997578"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3′  UTR</a:t>
              </a:r>
            </a:p>
          </p:txBody>
        </p:sp>
      </p:grpSp>
      <p:grpSp>
        <p:nvGrpSpPr>
          <p:cNvPr id="1051" name="Group 1051"/>
          <p:cNvGrpSpPr/>
          <p:nvPr/>
        </p:nvGrpSpPr>
        <p:grpSpPr>
          <a:xfrm>
            <a:off x="2486660" y="5828008"/>
            <a:ext cx="8189431" cy="558001"/>
            <a:chOff x="0" y="0"/>
            <a:chExt cx="8189429" cy="558000"/>
          </a:xfrm>
        </p:grpSpPr>
        <p:sp>
          <p:nvSpPr>
            <p:cNvPr id="1046" name="Shape 1046"/>
            <p:cNvSpPr/>
            <p:nvPr/>
          </p:nvSpPr>
          <p:spPr>
            <a:xfrm>
              <a:off x="0" y="0"/>
              <a:ext cx="1676871"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47" name="Shape 1047"/>
            <p:cNvSpPr/>
            <p:nvPr/>
          </p:nvSpPr>
          <p:spPr>
            <a:xfrm>
              <a:off x="231819" y="125679"/>
              <a:ext cx="1042108"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5′  UTR</a:t>
              </a:r>
            </a:p>
          </p:txBody>
        </p:sp>
        <p:sp>
          <p:nvSpPr>
            <p:cNvPr id="1048" name="Shape 1048"/>
            <p:cNvSpPr/>
            <p:nvPr/>
          </p:nvSpPr>
          <p:spPr>
            <a:xfrm>
              <a:off x="1658125" y="0"/>
              <a:ext cx="4873859" cy="558001"/>
            </a:xfrm>
            <a:prstGeom prst="rect">
              <a:avLst/>
            </a:prstGeom>
            <a:gradFill flip="none" rotWithShape="1">
              <a:gsLst>
                <a:gs pos="0">
                  <a:srgbClr val="5392E2"/>
                </a:gs>
                <a:gs pos="38738">
                  <a:srgbClr val="9FD5FF"/>
                </a:gs>
                <a:gs pos="100000">
                  <a:schemeClr val="accent1"/>
                </a:gs>
              </a:gsLst>
              <a:lin ang="5400000" scaled="0"/>
            </a:gra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49" name="Shape 1049"/>
            <p:cNvSpPr/>
            <p:nvPr/>
          </p:nvSpPr>
          <p:spPr>
            <a:xfrm>
              <a:off x="6512559" y="0"/>
              <a:ext cx="1676871" cy="556779"/>
            </a:xfrm>
            <a:prstGeom prst="rect">
              <a:avLst/>
            </a:prstGeom>
            <a:solidFill>
              <a:srgbClr val="A6AAA9"/>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50" name="Shape 1050"/>
            <p:cNvSpPr/>
            <p:nvPr/>
          </p:nvSpPr>
          <p:spPr>
            <a:xfrm>
              <a:off x="6839629" y="125679"/>
              <a:ext cx="1068977" cy="360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defRPr b="1">
                  <a:solidFill>
                    <a:srgbClr val="FFFFFF"/>
                  </a:solidFill>
                </a:defRPr>
              </a:lvl1pPr>
            </a:lstStyle>
            <a:p>
              <a:r>
                <a:t>3′  UTR</a:t>
              </a:r>
            </a:p>
          </p:txBody>
        </p:sp>
      </p:grpSp>
      <p:sp>
        <p:nvSpPr>
          <p:cNvPr id="1052" name="Shape 1052"/>
          <p:cNvSpPr/>
          <p:nvPr/>
        </p:nvSpPr>
        <p:spPr>
          <a:xfrm>
            <a:off x="6484619" y="-81522"/>
            <a:ext cx="1" cy="1170423"/>
          </a:xfrm>
          <a:prstGeom prst="line">
            <a:avLst/>
          </a:prstGeom>
          <a:ln w="762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53" name="Shape 1053"/>
          <p:cNvSpPr/>
          <p:nvPr/>
        </p:nvSpPr>
        <p:spPr>
          <a:xfrm>
            <a:off x="763195" y="3141909"/>
            <a:ext cx="2019562"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Primary transcript</a:t>
            </a:r>
          </a:p>
        </p:txBody>
      </p:sp>
      <p:sp>
        <p:nvSpPr>
          <p:cNvPr id="1054" name="Shape 1054"/>
          <p:cNvSpPr/>
          <p:nvPr/>
        </p:nvSpPr>
        <p:spPr>
          <a:xfrm>
            <a:off x="7021755" y="3902639"/>
            <a:ext cx="3000570"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Introns are removed to create the final mRNA</a:t>
            </a:r>
          </a:p>
        </p:txBody>
      </p:sp>
      <p:sp>
        <p:nvSpPr>
          <p:cNvPr id="1055" name="Shape 1055"/>
          <p:cNvSpPr/>
          <p:nvPr/>
        </p:nvSpPr>
        <p:spPr>
          <a:xfrm>
            <a:off x="6576059" y="3667518"/>
            <a:ext cx="1" cy="1359374"/>
          </a:xfrm>
          <a:prstGeom prst="line">
            <a:avLst/>
          </a:prstGeom>
          <a:ln w="762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56" name="Shape 1056"/>
          <p:cNvSpPr/>
          <p:nvPr/>
        </p:nvSpPr>
        <p:spPr>
          <a:xfrm>
            <a:off x="1670742" y="5828008"/>
            <a:ext cx="818929" cy="556780"/>
          </a:xfrm>
          <a:custGeom>
            <a:avLst/>
            <a:gdLst/>
            <a:ahLst/>
            <a:cxnLst>
              <a:cxn ang="0">
                <a:pos x="wd2" y="hd2"/>
              </a:cxn>
              <a:cxn ang="5400000">
                <a:pos x="wd2" y="hd2"/>
              </a:cxn>
              <a:cxn ang="10800000">
                <a:pos x="wd2" y="hd2"/>
              </a:cxn>
              <a:cxn ang="16200000">
                <a:pos x="wd2" y="hd2"/>
              </a:cxn>
            </a:cxnLst>
            <a:rect l="0" t="0" r="r" b="b"/>
            <a:pathLst>
              <a:path w="21600" h="21600" extrusionOk="0">
                <a:moveTo>
                  <a:pt x="6514" y="0"/>
                </a:moveTo>
                <a:lnTo>
                  <a:pt x="21600" y="0"/>
                </a:lnTo>
                <a:lnTo>
                  <a:pt x="21600" y="21600"/>
                </a:lnTo>
                <a:lnTo>
                  <a:pt x="6514" y="21600"/>
                </a:lnTo>
                <a:cubicBezTo>
                  <a:pt x="2797" y="20944"/>
                  <a:pt x="0" y="16306"/>
                  <a:pt x="0" y="10800"/>
                </a:cubicBezTo>
                <a:cubicBezTo>
                  <a:pt x="0" y="5294"/>
                  <a:pt x="2797" y="656"/>
                  <a:pt x="6514" y="0"/>
                </a:cubicBezTo>
                <a:close/>
              </a:path>
            </a:pathLst>
          </a:custGeom>
          <a:solidFill>
            <a:srgbClr val="483F36"/>
          </a:solidFill>
          <a:ln w="25400">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57" name="Shape 1057"/>
          <p:cNvSpPr/>
          <p:nvPr/>
        </p:nvSpPr>
        <p:spPr>
          <a:xfrm>
            <a:off x="1654735" y="6992549"/>
            <a:ext cx="957417"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5′ cap</a:t>
            </a:r>
          </a:p>
        </p:txBody>
      </p:sp>
      <p:sp>
        <p:nvSpPr>
          <p:cNvPr id="1058" name="Shape 1058"/>
          <p:cNvSpPr/>
          <p:nvPr/>
        </p:nvSpPr>
        <p:spPr>
          <a:xfrm>
            <a:off x="10836836" y="6992549"/>
            <a:ext cx="1341314"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Poly-A tail</a:t>
            </a:r>
          </a:p>
        </p:txBody>
      </p:sp>
      <p:sp>
        <p:nvSpPr>
          <p:cNvPr id="1059" name="Shape 1059"/>
          <p:cNvSpPr/>
          <p:nvPr/>
        </p:nvSpPr>
        <p:spPr>
          <a:xfrm flipV="1">
            <a:off x="2098040" y="6426199"/>
            <a:ext cx="1" cy="598529"/>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60" name="Shape 1060"/>
          <p:cNvSpPr/>
          <p:nvPr/>
        </p:nvSpPr>
        <p:spPr>
          <a:xfrm>
            <a:off x="10511715" y="5935909"/>
            <a:ext cx="1670205"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—AAAAAAAA</a:t>
            </a:r>
          </a:p>
        </p:txBody>
      </p:sp>
      <p:sp>
        <p:nvSpPr>
          <p:cNvPr id="1061" name="Shape 1061"/>
          <p:cNvSpPr/>
          <p:nvPr/>
        </p:nvSpPr>
        <p:spPr>
          <a:xfrm flipV="1">
            <a:off x="11516359" y="6426199"/>
            <a:ext cx="1" cy="598529"/>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62" name="Shape 1062"/>
          <p:cNvSpPr/>
          <p:nvPr/>
        </p:nvSpPr>
        <p:spPr>
          <a:xfrm>
            <a:off x="5731435" y="6972229"/>
            <a:ext cx="1813596"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Mature mRNA</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Shape 1064"/>
          <p:cNvSpPr>
            <a:spLocks noGrp="1"/>
          </p:cNvSpPr>
          <p:nvPr>
            <p:ph type="title"/>
          </p:nvPr>
        </p:nvSpPr>
        <p:spPr>
          <a:xfrm>
            <a:off x="368300" y="368300"/>
            <a:ext cx="5511056" cy="1985517"/>
          </a:xfrm>
          <a:prstGeom prst="rect">
            <a:avLst/>
          </a:prstGeom>
        </p:spPr>
        <p:txBody>
          <a:bodyPr/>
          <a:lstStyle>
            <a:lvl1pPr>
              <a:tabLst>
                <a:tab pos="952500" algn="l"/>
              </a:tabLst>
            </a:lvl1pPr>
          </a:lstStyle>
          <a:p>
            <a:r>
              <a:t>Transcription Mechanism</a:t>
            </a:r>
          </a:p>
        </p:txBody>
      </p:sp>
      <p:sp>
        <p:nvSpPr>
          <p:cNvPr id="1065" name="Shape 1065"/>
          <p:cNvSpPr>
            <a:spLocks noGrp="1"/>
          </p:cNvSpPr>
          <p:nvPr>
            <p:ph type="body" sz="half" idx="1"/>
          </p:nvPr>
        </p:nvSpPr>
        <p:spPr>
          <a:xfrm>
            <a:off x="368300" y="2440384"/>
            <a:ext cx="6227267" cy="6894116"/>
          </a:xfrm>
          <a:prstGeom prst="rect">
            <a:avLst/>
          </a:prstGeom>
        </p:spPr>
        <p:txBody>
          <a:bodyPr/>
          <a:lstStyle/>
          <a:p>
            <a:pPr>
              <a:tabLst>
                <a:tab pos="1016000" algn="l"/>
              </a:tabLst>
            </a:pPr>
            <a:r>
              <a:t>In eukaryotes, RNA polymerase requires the presence of transcription factors to initiate transcription. </a:t>
            </a:r>
          </a:p>
          <a:p>
            <a:pPr lvl="1">
              <a:tabLst>
                <a:tab pos="1485900" algn="l"/>
              </a:tabLst>
            </a:pPr>
            <a:r>
              <a:t>Transcription factors are encoded by regulatory genes and have a role in creating an initiation complex for transcription.</a:t>
            </a:r>
          </a:p>
          <a:p>
            <a:pPr lvl="1">
              <a:tabLst>
                <a:tab pos="1485900" algn="l"/>
              </a:tabLst>
            </a:pPr>
            <a:r>
              <a:t>Transcription factors bind to distinct regions of the DNA, including the promoter and upstream enhancers, and act as a guide to indicate to RNA polymerase where transcription should start.</a:t>
            </a:r>
          </a:p>
          <a:p>
            <a:pPr>
              <a:tabLst>
                <a:tab pos="1016000" algn="l"/>
              </a:tabLst>
            </a:pPr>
            <a:r>
              <a:t>The TATA binding protein is a subunit of a multiunit general transcription factor. </a:t>
            </a:r>
          </a:p>
          <a:p>
            <a:pPr lvl="1">
              <a:tabLst>
                <a:tab pos="1485900" algn="l"/>
              </a:tabLst>
            </a:pPr>
            <a:r>
              <a:t>It is the first to bind to DNA, recruiting other transcription factors to form a transcription initiation complex. </a:t>
            </a:r>
          </a:p>
          <a:p>
            <a:pPr lvl="1">
              <a:tabLst>
                <a:tab pos="1485900" algn="l"/>
              </a:tabLst>
            </a:pPr>
            <a:r>
              <a:t>Once bound to the promoter sequence, the transcription factors capture RNA polymerase, which can then begin transcription. </a:t>
            </a:r>
          </a:p>
        </p:txBody>
      </p:sp>
      <p:pic>
        <p:nvPicPr>
          <p:cNvPr id="1066" name="Eukaryotic gene with RNA polymerase bound colour.png"/>
          <p:cNvPicPr>
            <a:picLocks noChangeAspect="1"/>
          </p:cNvPicPr>
          <p:nvPr/>
        </p:nvPicPr>
        <p:blipFill>
          <a:blip r:embed="rId2">
            <a:extLst/>
          </a:blip>
          <a:stretch>
            <a:fillRect/>
          </a:stretch>
        </p:blipFill>
        <p:spPr>
          <a:xfrm>
            <a:off x="6697177" y="827723"/>
            <a:ext cx="6067451" cy="822610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6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6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6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6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6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06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06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Shape 1068"/>
          <p:cNvSpPr>
            <a:spLocks noGrp="1"/>
          </p:cNvSpPr>
          <p:nvPr>
            <p:ph type="title"/>
          </p:nvPr>
        </p:nvSpPr>
        <p:spPr>
          <a:prstGeom prst="rect">
            <a:avLst/>
          </a:prstGeom>
        </p:spPr>
        <p:txBody>
          <a:bodyPr/>
          <a:lstStyle>
            <a:lvl1pPr>
              <a:tabLst>
                <a:tab pos="952500" algn="l"/>
              </a:tabLst>
            </a:lvl1pPr>
          </a:lstStyle>
          <a:p>
            <a:r>
              <a:t>Gene Regulation and Cancer</a:t>
            </a:r>
          </a:p>
        </p:txBody>
      </p:sp>
      <p:sp>
        <p:nvSpPr>
          <p:cNvPr id="1069" name="Shape 1069"/>
          <p:cNvSpPr>
            <a:spLocks noGrp="1"/>
          </p:cNvSpPr>
          <p:nvPr>
            <p:ph type="body" sz="half" idx="1"/>
          </p:nvPr>
        </p:nvSpPr>
        <p:spPr>
          <a:xfrm>
            <a:off x="368300" y="1790700"/>
            <a:ext cx="6078637" cy="7543800"/>
          </a:xfrm>
          <a:prstGeom prst="rect">
            <a:avLst/>
          </a:prstGeom>
        </p:spPr>
        <p:txBody>
          <a:bodyPr/>
          <a:lstStyle/>
          <a:p>
            <a:pPr>
              <a:tabLst>
                <a:tab pos="1016000" algn="l"/>
              </a:tabLst>
            </a:pPr>
            <a:r>
              <a:t>Cells that become damaged beyond repair will normally undergo a programmed cell death (apoptosis), which is part of the cell's normal control system. </a:t>
            </a:r>
          </a:p>
          <a:p>
            <a:pPr>
              <a:tabLst>
                <a:tab pos="1016000" algn="l"/>
              </a:tabLst>
            </a:pPr>
            <a:r>
              <a:t>Cancer cells evade this control and become immortal, continuing to divide without any regulation. </a:t>
            </a:r>
          </a:p>
          <a:p>
            <a:pPr>
              <a:tabLst>
                <a:tab pos="1016000" algn="l"/>
              </a:tabLst>
            </a:pPr>
            <a:r>
              <a:t>Carcinogens are agents capable of causing cancer. Roughly 90% of carcinogens are also mutagens, i.e. they damage DNA. </a:t>
            </a:r>
          </a:p>
          <a:p>
            <a:pPr>
              <a:tabLst>
                <a:tab pos="1016000" algn="l"/>
              </a:tabLst>
            </a:pPr>
            <a:r>
              <a:t>Long-term exposure to carcinogens accelerates the rate at which dividing cells make errors. </a:t>
            </a:r>
          </a:p>
          <a:p>
            <a:pPr>
              <a:tabLst>
                <a:tab pos="1016000" algn="l"/>
              </a:tabLst>
            </a:pPr>
            <a:r>
              <a:t>Any one of a number of cancer-causing factors (including defective genes) may interact to induce cancer.</a:t>
            </a:r>
          </a:p>
        </p:txBody>
      </p:sp>
      <p:grpSp>
        <p:nvGrpSpPr>
          <p:cNvPr id="1072" name="Group 1072"/>
          <p:cNvGrpSpPr/>
          <p:nvPr/>
        </p:nvGrpSpPr>
        <p:grpSpPr>
          <a:xfrm>
            <a:off x="8574583" y="1679746"/>
            <a:ext cx="4468473" cy="8099106"/>
            <a:chOff x="0" y="0"/>
            <a:chExt cx="4468471" cy="8099104"/>
          </a:xfrm>
        </p:grpSpPr>
        <p:pic>
          <p:nvPicPr>
            <p:cNvPr id="1070" name="Lung cancer Emmanuelm  cc3.0 full color.jpg"/>
            <p:cNvPicPr>
              <a:picLocks noChangeAspect="1"/>
            </p:cNvPicPr>
            <p:nvPr/>
          </p:nvPicPr>
          <p:blipFill>
            <a:blip r:embed="rId2">
              <a:extLst/>
            </a:blip>
            <a:stretch>
              <a:fillRect/>
            </a:stretch>
          </p:blipFill>
          <p:spPr>
            <a:xfrm>
              <a:off x="0" y="0"/>
              <a:ext cx="4468472" cy="8099105"/>
            </a:xfrm>
            <a:prstGeom prst="rect">
              <a:avLst/>
            </a:prstGeom>
            <a:ln w="25400" cap="flat">
              <a:solidFill>
                <a:srgbClr val="FFFFFF"/>
              </a:solidFill>
              <a:prstDash val="solid"/>
              <a:miter lim="400000"/>
            </a:ln>
            <a:effectLst/>
          </p:spPr>
        </p:pic>
        <p:sp>
          <p:nvSpPr>
            <p:cNvPr id="1071" name="Shape 1071"/>
            <p:cNvSpPr/>
            <p:nvPr/>
          </p:nvSpPr>
          <p:spPr>
            <a:xfrm>
              <a:off x="3623691" y="7681192"/>
              <a:ext cx="772072" cy="175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500">
                  <a:solidFill>
                    <a:srgbClr val="000000"/>
                  </a:solidFill>
                </a:defRPr>
              </a:lvl1pPr>
            </a:lstStyle>
            <a:p>
              <a:r>
                <a:t>Emmanuelm  cc3.0</a:t>
              </a:r>
            </a:p>
          </p:txBody>
        </p:sp>
      </p:grpSp>
      <p:sp>
        <p:nvSpPr>
          <p:cNvPr id="1073" name="Shape 1073"/>
          <p:cNvSpPr/>
          <p:nvPr/>
        </p:nvSpPr>
        <p:spPr>
          <a:xfrm>
            <a:off x="8972475" y="8049189"/>
            <a:ext cx="96552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lvl1pPr>
          </a:lstStyle>
          <a:p>
            <a:r>
              <a:t>Cancer</a:t>
            </a:r>
          </a:p>
        </p:txBody>
      </p:sp>
      <p:sp>
        <p:nvSpPr>
          <p:cNvPr id="1074" name="Shape 1074"/>
          <p:cNvSpPr/>
          <p:nvPr/>
        </p:nvSpPr>
        <p:spPr>
          <a:xfrm>
            <a:off x="10204375" y="3286689"/>
            <a:ext cx="1397832"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a:solidFill>
                  <a:srgbClr val="FFFFFF"/>
                </a:solidFill>
              </a:defRPr>
            </a:lvl1pPr>
          </a:lstStyle>
          <a:p>
            <a:r>
              <a:t>Lung tissue</a:t>
            </a:r>
          </a:p>
        </p:txBody>
      </p:sp>
      <p:sp>
        <p:nvSpPr>
          <p:cNvPr id="1075" name="Shape 1075"/>
          <p:cNvSpPr/>
          <p:nvPr/>
        </p:nvSpPr>
        <p:spPr>
          <a:xfrm flipV="1">
            <a:off x="9520336" y="6832550"/>
            <a:ext cx="454274" cy="1250703"/>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6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6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06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hape 1077"/>
          <p:cNvSpPr>
            <a:spLocks noGrp="1"/>
          </p:cNvSpPr>
          <p:nvPr>
            <p:ph type="title"/>
          </p:nvPr>
        </p:nvSpPr>
        <p:spPr>
          <a:prstGeom prst="rect">
            <a:avLst/>
          </a:prstGeom>
        </p:spPr>
        <p:txBody>
          <a:bodyPr/>
          <a:lstStyle>
            <a:lvl1pPr>
              <a:tabLst>
                <a:tab pos="952500" algn="l"/>
              </a:tabLst>
            </a:lvl1pPr>
          </a:lstStyle>
          <a:p>
            <a:r>
              <a:t>Cells out of Control</a:t>
            </a:r>
          </a:p>
        </p:txBody>
      </p:sp>
      <p:sp>
        <p:nvSpPr>
          <p:cNvPr id="1078" name="Shape 1078"/>
          <p:cNvSpPr>
            <a:spLocks noGrp="1"/>
          </p:cNvSpPr>
          <p:nvPr>
            <p:ph type="body" sz="quarter" idx="1"/>
          </p:nvPr>
        </p:nvSpPr>
        <p:spPr>
          <a:xfrm>
            <a:off x="368300" y="1790700"/>
            <a:ext cx="11139885" cy="1713409"/>
          </a:xfrm>
          <a:prstGeom prst="rect">
            <a:avLst/>
          </a:prstGeom>
        </p:spPr>
        <p:txBody>
          <a:bodyPr/>
          <a:lstStyle/>
          <a:p>
            <a:pPr>
              <a:tabLst>
                <a:tab pos="1016000" algn="l"/>
              </a:tabLst>
            </a:pPr>
            <a:r>
              <a:t>A mutation in one or two of the controlling genes causes a benign (nonmalignant) tumour. </a:t>
            </a:r>
          </a:p>
          <a:p>
            <a:pPr>
              <a:tabLst>
                <a:tab pos="1016000" algn="l"/>
              </a:tabLst>
            </a:pPr>
            <a:r>
              <a:t>As the number of controlling genes with mutations increases, so too does the loss of control until the cell becomes cancerous.</a:t>
            </a:r>
          </a:p>
        </p:txBody>
      </p:sp>
      <p:pic>
        <p:nvPicPr>
          <p:cNvPr id="1079" name="pasted-image.pdf"/>
          <p:cNvPicPr>
            <a:picLocks noChangeAspect="1"/>
          </p:cNvPicPr>
          <p:nvPr/>
        </p:nvPicPr>
        <p:blipFill>
          <a:blip r:embed="rId2">
            <a:extLst/>
          </a:blip>
          <a:stretch>
            <a:fillRect/>
          </a:stretch>
        </p:blipFill>
        <p:spPr>
          <a:xfrm>
            <a:off x="1939032" y="4083146"/>
            <a:ext cx="8729093" cy="5106573"/>
          </a:xfrm>
          <a:prstGeom prst="rect">
            <a:avLst/>
          </a:prstGeom>
          <a:ln w="12700">
            <a:miter lim="400000"/>
          </a:ln>
        </p:spPr>
      </p:pic>
      <p:sp>
        <p:nvSpPr>
          <p:cNvPr id="1080" name="Shape 1080"/>
          <p:cNvSpPr/>
          <p:nvPr/>
        </p:nvSpPr>
        <p:spPr>
          <a:xfrm>
            <a:off x="9821936" y="8252389"/>
            <a:ext cx="3042681" cy="14276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pPr>
            <a:r>
              <a:t>Proto-oncogenes</a:t>
            </a:r>
          </a:p>
          <a:p>
            <a:pPr>
              <a:tabLst>
                <a:tab pos="520700" algn="l"/>
              </a:tabLst>
            </a:pPr>
            <a:r>
              <a:t>Genes that turn on cell division. The mutated form or oncogene  leads to unregulated cell division.</a:t>
            </a:r>
          </a:p>
        </p:txBody>
      </p:sp>
      <p:sp>
        <p:nvSpPr>
          <p:cNvPr id="1081" name="Shape 1081"/>
          <p:cNvSpPr/>
          <p:nvPr/>
        </p:nvSpPr>
        <p:spPr>
          <a:xfrm>
            <a:off x="1084336" y="8569889"/>
            <a:ext cx="2552987"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If repairs are made, then p53 allows the cell cycle to continue.</a:t>
            </a:r>
          </a:p>
        </p:txBody>
      </p:sp>
      <p:sp>
        <p:nvSpPr>
          <p:cNvPr id="1082" name="Shape 1082"/>
          <p:cNvSpPr/>
          <p:nvPr/>
        </p:nvSpPr>
        <p:spPr>
          <a:xfrm>
            <a:off x="4678436" y="3991539"/>
            <a:ext cx="3042681" cy="1160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If the damage is too serious to repair, p53 activates other genes that cause the cell to self-destruct. </a:t>
            </a:r>
          </a:p>
        </p:txBody>
      </p:sp>
      <p:sp>
        <p:nvSpPr>
          <p:cNvPr id="1083" name="Shape 1083"/>
          <p:cNvSpPr/>
          <p:nvPr/>
        </p:nvSpPr>
        <p:spPr>
          <a:xfrm>
            <a:off x="8082036" y="3991539"/>
            <a:ext cx="3199943" cy="14276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pPr>
            <a:r>
              <a:rPr b="1"/>
              <a:t>Tumour-suppressor</a:t>
            </a:r>
            <a:r>
              <a:t> genes</a:t>
            </a:r>
          </a:p>
          <a:p>
            <a:pPr>
              <a:tabLst>
                <a:tab pos="520700" algn="l"/>
              </a:tabLst>
            </a:pPr>
            <a:r>
              <a:t>When damage occurs, the tumour-suppressor gene p53 commands other genes to bring cell division to a halt.</a:t>
            </a:r>
          </a:p>
        </p:txBody>
      </p:sp>
      <p:sp>
        <p:nvSpPr>
          <p:cNvPr id="1084" name="Shape 1084"/>
          <p:cNvSpPr/>
          <p:nvPr/>
        </p:nvSpPr>
        <p:spPr>
          <a:xfrm>
            <a:off x="4081536" y="6772839"/>
            <a:ext cx="131156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tabLst>
                <a:tab pos="520700" algn="l"/>
              </a:tabLst>
            </a:lvl1pPr>
          </a:lstStyle>
          <a:p>
            <a:r>
              <a:t>Damaged DNA</a:t>
            </a:r>
          </a:p>
        </p:txBody>
      </p:sp>
      <p:sp>
        <p:nvSpPr>
          <p:cNvPr id="1085" name="Shape 1085"/>
          <p:cNvSpPr/>
          <p:nvPr/>
        </p:nvSpPr>
        <p:spPr>
          <a:xfrm>
            <a:off x="10761736" y="6918889"/>
            <a:ext cx="1860043"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DNA molecule</a:t>
            </a:r>
          </a:p>
        </p:txBody>
      </p:sp>
      <p:sp>
        <p:nvSpPr>
          <p:cNvPr id="1086" name="Shape 1086"/>
          <p:cNvSpPr/>
          <p:nvPr/>
        </p:nvSpPr>
        <p:spPr>
          <a:xfrm>
            <a:off x="4838700" y="7416800"/>
            <a:ext cx="1" cy="661335"/>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87" name="Shape 1087"/>
          <p:cNvSpPr/>
          <p:nvPr/>
        </p:nvSpPr>
        <p:spPr>
          <a:xfrm flipV="1">
            <a:off x="3390900" y="8442068"/>
            <a:ext cx="1451720" cy="536833"/>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88" name="Shape 1088"/>
          <p:cNvSpPr/>
          <p:nvPr/>
        </p:nvSpPr>
        <p:spPr>
          <a:xfrm rot="6949333">
            <a:off x="6330407" y="6775795"/>
            <a:ext cx="3321264" cy="489951"/>
          </a:xfrm>
          <a:custGeom>
            <a:avLst/>
            <a:gdLst/>
            <a:ahLst/>
            <a:cxnLst>
              <a:cxn ang="0">
                <a:pos x="wd2" y="hd2"/>
              </a:cxn>
              <a:cxn ang="5400000">
                <a:pos x="wd2" y="hd2"/>
              </a:cxn>
              <a:cxn ang="10800000">
                <a:pos x="wd2" y="hd2"/>
              </a:cxn>
              <a:cxn ang="16200000">
                <a:pos x="wd2" y="hd2"/>
              </a:cxn>
            </a:cxnLst>
            <a:rect l="0" t="0" r="r" b="b"/>
            <a:pathLst>
              <a:path w="21600" h="20037" extrusionOk="0">
                <a:moveTo>
                  <a:pt x="0" y="3882"/>
                </a:moveTo>
                <a:cubicBezTo>
                  <a:pt x="1585" y="262"/>
                  <a:pt x="3209" y="-829"/>
                  <a:pt x="4819" y="621"/>
                </a:cubicBezTo>
                <a:cubicBezTo>
                  <a:pt x="8530" y="3962"/>
                  <a:pt x="12081" y="20771"/>
                  <a:pt x="15834" y="20012"/>
                </a:cubicBezTo>
                <a:cubicBezTo>
                  <a:pt x="17848" y="19605"/>
                  <a:pt x="19824" y="14073"/>
                  <a:pt x="21600" y="3882"/>
                </a:cubicBezTo>
              </a:path>
            </a:pathLst>
          </a:cu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89" name="Shape 1089"/>
          <p:cNvSpPr/>
          <p:nvPr/>
        </p:nvSpPr>
        <p:spPr>
          <a:xfrm rot="11319293">
            <a:off x="8843716" y="8950259"/>
            <a:ext cx="988020" cy="206081"/>
          </a:xfrm>
          <a:custGeom>
            <a:avLst/>
            <a:gdLst/>
            <a:ahLst/>
            <a:cxnLst>
              <a:cxn ang="0">
                <a:pos x="wd2" y="hd2"/>
              </a:cxn>
              <a:cxn ang="5400000">
                <a:pos x="wd2" y="hd2"/>
              </a:cxn>
              <a:cxn ang="10800000">
                <a:pos x="wd2" y="hd2"/>
              </a:cxn>
              <a:cxn ang="16200000">
                <a:pos x="wd2" y="hd2"/>
              </a:cxn>
            </a:cxnLst>
            <a:rect l="0" t="0" r="r" b="b"/>
            <a:pathLst>
              <a:path w="21600" h="20116" extrusionOk="0">
                <a:moveTo>
                  <a:pt x="0" y="20116"/>
                </a:moveTo>
                <a:cubicBezTo>
                  <a:pt x="3188" y="5791"/>
                  <a:pt x="7635" y="-1484"/>
                  <a:pt x="12141" y="253"/>
                </a:cubicBezTo>
                <a:cubicBezTo>
                  <a:pt x="15723" y="1634"/>
                  <a:pt x="19077" y="8677"/>
                  <a:pt x="21600" y="20116"/>
                </a:cubicBezTo>
              </a:path>
            </a:pathLst>
          </a:cu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90" name="Shape 1090"/>
          <p:cNvSpPr/>
          <p:nvPr/>
        </p:nvSpPr>
        <p:spPr>
          <a:xfrm flipH="1">
            <a:off x="3924761" y="4585334"/>
            <a:ext cx="811706" cy="811705"/>
          </a:xfrm>
          <a:prstGeom prst="line">
            <a:avLst/>
          </a:prstGeom>
          <a:ln w="25400">
            <a:solidFill>
              <a:srgbClr val="006994"/>
            </a:solidFill>
            <a:miter lim="400000"/>
            <a:tailEnd type="stealth"/>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7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7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1"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title"/>
          </p:nvPr>
        </p:nvSpPr>
        <p:spPr>
          <a:xfrm>
            <a:off x="368300" y="368300"/>
            <a:ext cx="6022926" cy="1671291"/>
          </a:xfrm>
          <a:prstGeom prst="rect">
            <a:avLst/>
          </a:prstGeom>
        </p:spPr>
        <p:txBody>
          <a:bodyPr/>
          <a:lstStyle>
            <a:lvl1pPr>
              <a:tabLst>
                <a:tab pos="952500" algn="l"/>
              </a:tabLst>
              <a:defRPr sz="6000"/>
            </a:lvl1pPr>
          </a:lstStyle>
          <a:p>
            <a:r>
              <a:t>Differentiation of Human Cells</a:t>
            </a:r>
          </a:p>
        </p:txBody>
      </p:sp>
      <p:sp>
        <p:nvSpPr>
          <p:cNvPr id="78" name="Shape 78"/>
          <p:cNvSpPr>
            <a:spLocks noGrp="1"/>
          </p:cNvSpPr>
          <p:nvPr>
            <p:ph type="body" sz="half" idx="1"/>
          </p:nvPr>
        </p:nvSpPr>
        <p:spPr>
          <a:xfrm>
            <a:off x="368300" y="2452588"/>
            <a:ext cx="4516339" cy="6881912"/>
          </a:xfrm>
          <a:prstGeom prst="rect">
            <a:avLst/>
          </a:prstGeom>
        </p:spPr>
        <p:txBody>
          <a:bodyPr/>
          <a:lstStyle/>
          <a:p>
            <a:pPr marL="345600" indent="-345600">
              <a:tabLst>
                <a:tab pos="1016000" algn="l"/>
              </a:tabLst>
            </a:pPr>
            <a:r>
              <a:t>A zygote begins development by dividing into a few dozen identical embryonic stem cells.</a:t>
            </a:r>
          </a:p>
          <a:p>
            <a:pPr marL="345600" indent="-345600">
              <a:tabLst>
                <a:tab pos="1016000" algn="l"/>
              </a:tabLst>
            </a:pPr>
            <a:r>
              <a:t>Regulation of </a:t>
            </a:r>
            <a:r>
              <a:rPr b="1">
                <a:solidFill>
                  <a:srgbClr val="006994"/>
                </a:solidFill>
              </a:rPr>
              <a:t>gene expression </a:t>
            </a:r>
            <a:r>
              <a:t>determines what cell type will develop from a embryonic stem cell.</a:t>
            </a:r>
          </a:p>
          <a:p>
            <a:pPr marL="345600" indent="-345600">
              <a:tabLst>
                <a:tab pos="1016000" algn="l"/>
              </a:tabLst>
            </a:pPr>
            <a:r>
              <a:t>The cells take different developmental pathways to become specialised cells.</a:t>
            </a:r>
          </a:p>
          <a:p>
            <a:pPr marL="345600" indent="-345600">
              <a:tabLst>
                <a:tab pos="1016000" algn="l"/>
              </a:tabLst>
            </a:pPr>
            <a:r>
              <a:rPr b="1">
                <a:solidFill>
                  <a:srgbClr val="006994"/>
                </a:solidFill>
              </a:rPr>
              <a:t>Differentiation </a:t>
            </a:r>
            <a:r>
              <a:t>is the end result of this development.</a:t>
            </a:r>
          </a:p>
        </p:txBody>
      </p:sp>
      <p:sp>
        <p:nvSpPr>
          <p:cNvPr id="79" name="Shape 79"/>
          <p:cNvSpPr/>
          <p:nvPr/>
        </p:nvSpPr>
        <p:spPr>
          <a:xfrm>
            <a:off x="9677400" y="8821278"/>
            <a:ext cx="18161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tabLst>
                <a:tab pos="520700" algn="l"/>
              </a:tabLst>
              <a:defRPr b="1">
                <a:solidFill>
                  <a:srgbClr val="000000"/>
                </a:solidFill>
              </a:defRPr>
            </a:pPr>
            <a:r>
              <a:t>Zygote</a:t>
            </a:r>
            <a:r>
              <a:rPr b="0"/>
              <a:t>:</a:t>
            </a:r>
            <a:br>
              <a:rPr b="0"/>
            </a:br>
            <a:r>
              <a:rPr b="0"/>
              <a:t>fertilised egg</a:t>
            </a:r>
          </a:p>
        </p:txBody>
      </p:sp>
      <p:sp>
        <p:nvSpPr>
          <p:cNvPr id="80" name="Shape 80"/>
          <p:cNvSpPr/>
          <p:nvPr/>
        </p:nvSpPr>
        <p:spPr>
          <a:xfrm>
            <a:off x="9664700" y="7703678"/>
            <a:ext cx="2552700"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tabLst>
                <a:tab pos="520700" algn="l"/>
              </a:tabLst>
              <a:defRPr b="1">
                <a:solidFill>
                  <a:srgbClr val="000000"/>
                </a:solidFill>
              </a:defRPr>
            </a:pPr>
            <a:r>
              <a:t>Gastrula</a:t>
            </a:r>
            <a:r>
              <a:rPr b="0"/>
              <a:t>:</a:t>
            </a:r>
            <a:br>
              <a:rPr b="0"/>
            </a:br>
            <a:r>
              <a:rPr b="0"/>
              <a:t>two layered embryo</a:t>
            </a:r>
          </a:p>
        </p:txBody>
      </p:sp>
      <p:sp>
        <p:nvSpPr>
          <p:cNvPr id="81" name="Shape 81"/>
          <p:cNvSpPr/>
          <p:nvPr/>
        </p:nvSpPr>
        <p:spPr>
          <a:xfrm>
            <a:off x="7632700" y="7132178"/>
            <a:ext cx="12065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r">
              <a:tabLst>
                <a:tab pos="520700" algn="l"/>
              </a:tabLst>
              <a:defRPr b="1">
                <a:solidFill>
                  <a:srgbClr val="000000"/>
                </a:solidFill>
              </a:defRPr>
            </a:lvl1pPr>
          </a:lstStyle>
          <a:p>
            <a:r>
              <a:t>Germline</a:t>
            </a:r>
          </a:p>
        </p:txBody>
      </p:sp>
      <p:sp>
        <p:nvSpPr>
          <p:cNvPr id="82" name="Shape 82"/>
          <p:cNvSpPr/>
          <p:nvPr/>
        </p:nvSpPr>
        <p:spPr>
          <a:xfrm>
            <a:off x="7518400" y="6611478"/>
            <a:ext cx="13208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r">
              <a:tabLst>
                <a:tab pos="520700" algn="l"/>
              </a:tabLst>
              <a:defRPr b="1">
                <a:solidFill>
                  <a:srgbClr val="000000"/>
                </a:solidFill>
              </a:defRPr>
            </a:lvl1pPr>
          </a:lstStyle>
          <a:p>
            <a:r>
              <a:t>Endoderm</a:t>
            </a:r>
          </a:p>
        </p:txBody>
      </p:sp>
      <p:sp>
        <p:nvSpPr>
          <p:cNvPr id="83" name="Shape 83"/>
          <p:cNvSpPr/>
          <p:nvPr/>
        </p:nvSpPr>
        <p:spPr>
          <a:xfrm>
            <a:off x="7518400" y="5176378"/>
            <a:ext cx="13208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r">
              <a:tabLst>
                <a:tab pos="520700" algn="l"/>
              </a:tabLst>
              <a:defRPr b="1">
                <a:solidFill>
                  <a:srgbClr val="000000"/>
                </a:solidFill>
              </a:defRPr>
            </a:lvl1pPr>
          </a:lstStyle>
          <a:p>
            <a:r>
              <a:t>Mesoderm</a:t>
            </a:r>
          </a:p>
        </p:txBody>
      </p:sp>
      <p:sp>
        <p:nvSpPr>
          <p:cNvPr id="84" name="Shape 84"/>
          <p:cNvSpPr/>
          <p:nvPr/>
        </p:nvSpPr>
        <p:spPr>
          <a:xfrm>
            <a:off x="9652000" y="5595478"/>
            <a:ext cx="1320800"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r">
              <a:tabLst>
                <a:tab pos="520700" algn="l"/>
              </a:tabLst>
              <a:defRPr b="1">
                <a:solidFill>
                  <a:srgbClr val="000000"/>
                </a:solidFill>
              </a:defRPr>
            </a:lvl1pPr>
          </a:lstStyle>
          <a:p>
            <a:r>
              <a:t>Ectoderm</a:t>
            </a:r>
          </a:p>
        </p:txBody>
      </p:sp>
      <p:sp>
        <p:nvSpPr>
          <p:cNvPr id="85" name="Shape 85"/>
          <p:cNvSpPr/>
          <p:nvPr/>
        </p:nvSpPr>
        <p:spPr>
          <a:xfrm>
            <a:off x="5753100" y="4159547"/>
            <a:ext cx="748308"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tabLst>
                <a:tab pos="520700" algn="l"/>
              </a:tabLst>
              <a:defRPr sz="1600" i="1">
                <a:solidFill>
                  <a:srgbClr val="000000"/>
                </a:solidFill>
              </a:defRPr>
            </a:lvl1pPr>
          </a:lstStyle>
          <a:p>
            <a:r>
              <a:t>Kidney</a:t>
            </a:r>
          </a:p>
        </p:txBody>
      </p:sp>
      <p:sp>
        <p:nvSpPr>
          <p:cNvPr id="86" name="Shape 86"/>
          <p:cNvSpPr/>
          <p:nvPr/>
        </p:nvSpPr>
        <p:spPr>
          <a:xfrm>
            <a:off x="7404100" y="2318047"/>
            <a:ext cx="138072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tabLst>
                <a:tab pos="520700" algn="l"/>
              </a:tabLst>
              <a:defRPr sz="1600" i="1">
                <a:solidFill>
                  <a:srgbClr val="000000"/>
                </a:solidFill>
              </a:defRPr>
            </a:lvl1pPr>
          </a:lstStyle>
          <a:p>
            <a:r>
              <a:t>Blood vessels</a:t>
            </a:r>
          </a:p>
        </p:txBody>
      </p:sp>
      <p:sp>
        <p:nvSpPr>
          <p:cNvPr id="87" name="Shape 87"/>
          <p:cNvSpPr/>
          <p:nvPr/>
        </p:nvSpPr>
        <p:spPr>
          <a:xfrm>
            <a:off x="11887200" y="2610147"/>
            <a:ext cx="770831"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tabLst>
                <a:tab pos="520700" algn="l"/>
              </a:tabLst>
              <a:defRPr sz="1600" i="1">
                <a:solidFill>
                  <a:srgbClr val="000000"/>
                </a:solidFill>
              </a:defRPr>
            </a:lvl1pPr>
          </a:lstStyle>
          <a:p>
            <a:r>
              <a:t>Glands</a:t>
            </a:r>
          </a:p>
        </p:txBody>
      </p:sp>
      <p:sp>
        <p:nvSpPr>
          <p:cNvPr id="88" name="Shape 88"/>
          <p:cNvSpPr/>
          <p:nvPr/>
        </p:nvSpPr>
        <p:spPr>
          <a:xfrm>
            <a:off x="5194300" y="7296447"/>
            <a:ext cx="579041"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tabLst>
                <a:tab pos="520700" algn="l"/>
              </a:tabLst>
              <a:defRPr sz="1600" i="1">
                <a:solidFill>
                  <a:srgbClr val="000000"/>
                </a:solidFill>
              </a:defRPr>
            </a:lvl1pPr>
          </a:lstStyle>
          <a:p>
            <a:r>
              <a:t>Lung</a:t>
            </a:r>
          </a:p>
        </p:txBody>
      </p:sp>
      <p:sp>
        <p:nvSpPr>
          <p:cNvPr id="89" name="Shape 89"/>
          <p:cNvSpPr/>
          <p:nvPr/>
        </p:nvSpPr>
        <p:spPr>
          <a:xfrm>
            <a:off x="4368800" y="9112547"/>
            <a:ext cx="2137371"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tabLst>
                <a:tab pos="520700" algn="l"/>
              </a:tabLst>
              <a:defRPr sz="1600" i="1">
                <a:solidFill>
                  <a:srgbClr val="000000"/>
                </a:solidFill>
              </a:defRPr>
            </a:lvl1pPr>
          </a:lstStyle>
          <a:p>
            <a:r>
              <a:t>Sperm producing cells</a:t>
            </a:r>
          </a:p>
        </p:txBody>
      </p:sp>
      <p:sp>
        <p:nvSpPr>
          <p:cNvPr id="90" name="Shape 90"/>
          <p:cNvSpPr/>
          <p:nvPr/>
        </p:nvSpPr>
        <p:spPr>
          <a:xfrm>
            <a:off x="9371822" y="1778000"/>
            <a:ext cx="2134345" cy="7442200"/>
          </a:xfrm>
          <a:custGeom>
            <a:avLst/>
            <a:gdLst/>
            <a:ahLst/>
            <a:cxnLst>
              <a:cxn ang="0">
                <a:pos x="wd2" y="hd2"/>
              </a:cxn>
              <a:cxn ang="5400000">
                <a:pos x="wd2" y="hd2"/>
              </a:cxn>
              <a:cxn ang="10800000">
                <a:pos x="wd2" y="hd2"/>
              </a:cxn>
              <a:cxn ang="16200000">
                <a:pos x="wd2" y="hd2"/>
              </a:cxn>
            </a:cxnLst>
            <a:rect l="0" t="0" r="r" b="b"/>
            <a:pathLst>
              <a:path w="21229" h="21600" extrusionOk="0">
                <a:moveTo>
                  <a:pt x="8" y="21600"/>
                </a:moveTo>
                <a:cubicBezTo>
                  <a:pt x="8" y="21600"/>
                  <a:pt x="8" y="13786"/>
                  <a:pt x="8" y="13270"/>
                </a:cubicBezTo>
                <a:cubicBezTo>
                  <a:pt x="8" y="12754"/>
                  <a:pt x="-371" y="12053"/>
                  <a:pt x="4176" y="12053"/>
                </a:cubicBezTo>
                <a:cubicBezTo>
                  <a:pt x="8724" y="12053"/>
                  <a:pt x="15671" y="12016"/>
                  <a:pt x="17566" y="12016"/>
                </a:cubicBezTo>
                <a:cubicBezTo>
                  <a:pt x="19461" y="12016"/>
                  <a:pt x="21229" y="12274"/>
                  <a:pt x="21229" y="10800"/>
                </a:cubicBezTo>
                <a:cubicBezTo>
                  <a:pt x="21229" y="9326"/>
                  <a:pt x="21229" y="8662"/>
                  <a:pt x="21229" y="8662"/>
                </a:cubicBezTo>
                <a:lnTo>
                  <a:pt x="21229" y="2949"/>
                </a:lnTo>
                <a:lnTo>
                  <a:pt x="21103" y="0"/>
                </a:lnTo>
              </a:path>
            </a:pathLst>
          </a:custGeom>
          <a:ln w="76200">
            <a:solidFill>
              <a:srgbClr val="007FBA"/>
            </a:solidFill>
            <a:prstDash val="sysDot"/>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1" name="Shape 91"/>
          <p:cNvSpPr/>
          <p:nvPr/>
        </p:nvSpPr>
        <p:spPr>
          <a:xfrm>
            <a:off x="11518900" y="3888058"/>
            <a:ext cx="860137" cy="120464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9133" y="21145"/>
                  <a:pt x="13289" y="21145"/>
                </a:cubicBezTo>
                <a:cubicBezTo>
                  <a:pt x="17444" y="21145"/>
                  <a:pt x="21600" y="19317"/>
                  <a:pt x="21600" y="12269"/>
                </a:cubicBezTo>
                <a:cubicBezTo>
                  <a:pt x="21600" y="5221"/>
                  <a:pt x="21184" y="0"/>
                  <a:pt x="21184" y="0"/>
                </a:cubicBezTo>
              </a:path>
            </a:pathLst>
          </a:custGeom>
          <a:ln w="76200">
            <a:solidFill>
              <a:srgbClr val="007FBA"/>
            </a:solidFill>
            <a:prstDash val="sysDot"/>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 name="Shape 92"/>
          <p:cNvSpPr/>
          <p:nvPr/>
        </p:nvSpPr>
        <p:spPr>
          <a:xfrm>
            <a:off x="9994900" y="2419647"/>
            <a:ext cx="1279129"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tabLst>
                <a:tab pos="520700" algn="l"/>
              </a:tabLst>
              <a:defRPr sz="1600" i="1">
                <a:solidFill>
                  <a:srgbClr val="000000"/>
                </a:solidFill>
              </a:defRPr>
            </a:lvl1pPr>
          </a:lstStyle>
          <a:p>
            <a:r>
              <a:t>Spinal tissue</a:t>
            </a:r>
          </a:p>
        </p:txBody>
      </p:sp>
      <p:sp>
        <p:nvSpPr>
          <p:cNvPr id="93" name="Shape 93"/>
          <p:cNvSpPr/>
          <p:nvPr/>
        </p:nvSpPr>
        <p:spPr>
          <a:xfrm>
            <a:off x="7366000" y="1651000"/>
            <a:ext cx="1841500" cy="75692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0981"/>
                  <a:pt x="21600" y="10728"/>
                </a:cubicBezTo>
                <a:cubicBezTo>
                  <a:pt x="21600" y="10474"/>
                  <a:pt x="21451" y="9894"/>
                  <a:pt x="17578" y="9858"/>
                </a:cubicBezTo>
                <a:cubicBezTo>
                  <a:pt x="13705" y="9821"/>
                  <a:pt x="7746" y="9858"/>
                  <a:pt x="5363" y="9858"/>
                </a:cubicBezTo>
                <a:cubicBezTo>
                  <a:pt x="2979" y="9858"/>
                  <a:pt x="0" y="10039"/>
                  <a:pt x="0" y="8553"/>
                </a:cubicBezTo>
                <a:cubicBezTo>
                  <a:pt x="0" y="7067"/>
                  <a:pt x="0" y="0"/>
                  <a:pt x="0" y="0"/>
                </a:cubicBezTo>
              </a:path>
            </a:pathLst>
          </a:custGeom>
          <a:ln w="76200">
            <a:solidFill>
              <a:srgbClr val="006994"/>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4" name="Shape 94"/>
          <p:cNvSpPr/>
          <p:nvPr/>
        </p:nvSpPr>
        <p:spPr>
          <a:xfrm>
            <a:off x="6845300" y="3479800"/>
            <a:ext cx="533400" cy="558800"/>
          </a:xfrm>
          <a:prstGeom prst="line">
            <a:avLst/>
          </a:prstGeom>
          <a:ln w="762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95" name="Shape 95"/>
          <p:cNvSpPr/>
          <p:nvPr/>
        </p:nvSpPr>
        <p:spPr>
          <a:xfrm flipH="1">
            <a:off x="8407400" y="4572000"/>
            <a:ext cx="381000" cy="520700"/>
          </a:xfrm>
          <a:prstGeom prst="line">
            <a:avLst/>
          </a:prstGeom>
          <a:ln w="76200">
            <a:solidFill>
              <a:srgbClr val="006994"/>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96" name="Differentiation_mesoderm_field.png"/>
          <p:cNvPicPr>
            <a:picLocks noChangeAspect="1"/>
          </p:cNvPicPr>
          <p:nvPr/>
        </p:nvPicPr>
        <p:blipFill>
          <a:blip r:embed="rId2">
            <a:extLst/>
          </a:blip>
          <a:stretch>
            <a:fillRect/>
          </a:stretch>
        </p:blipFill>
        <p:spPr>
          <a:xfrm>
            <a:off x="7061200" y="406400"/>
            <a:ext cx="1778000" cy="1778000"/>
          </a:xfrm>
          <a:prstGeom prst="rect">
            <a:avLst/>
          </a:prstGeom>
          <a:ln w="12700">
            <a:miter lim="400000"/>
          </a:ln>
        </p:spPr>
      </p:pic>
      <p:sp>
        <p:nvSpPr>
          <p:cNvPr id="97" name="Shape 97"/>
          <p:cNvSpPr/>
          <p:nvPr/>
        </p:nvSpPr>
        <p:spPr>
          <a:xfrm>
            <a:off x="9347200" y="4477047"/>
            <a:ext cx="601564" cy="2219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tabLst>
                <a:tab pos="520700" algn="l"/>
              </a:tabLst>
              <a:defRPr sz="1600" i="1">
                <a:solidFill>
                  <a:srgbClr val="000000"/>
                </a:solidFill>
              </a:defRPr>
            </a:lvl1pPr>
          </a:lstStyle>
          <a:p>
            <a:r>
              <a:t>Bone</a:t>
            </a:r>
          </a:p>
        </p:txBody>
      </p:sp>
      <p:sp>
        <p:nvSpPr>
          <p:cNvPr id="98" name="Shape 98"/>
          <p:cNvSpPr/>
          <p:nvPr/>
        </p:nvSpPr>
        <p:spPr>
          <a:xfrm>
            <a:off x="6870700" y="6934200"/>
            <a:ext cx="2159745" cy="2286000"/>
          </a:xfrm>
          <a:custGeom>
            <a:avLst/>
            <a:gdLst/>
            <a:ahLst/>
            <a:cxnLst>
              <a:cxn ang="0">
                <a:pos x="wd2" y="hd2"/>
              </a:cxn>
              <a:cxn ang="5400000">
                <a:pos x="wd2" y="hd2"/>
              </a:cxn>
              <a:cxn ang="10800000">
                <a:pos x="wd2" y="hd2"/>
              </a:cxn>
              <a:cxn ang="16200000">
                <a:pos x="wd2" y="hd2"/>
              </a:cxn>
            </a:cxnLst>
            <a:rect l="0" t="0" r="r" b="b"/>
            <a:pathLst>
              <a:path w="21233" h="21600" extrusionOk="0">
                <a:moveTo>
                  <a:pt x="21225" y="21600"/>
                </a:moveTo>
                <a:cubicBezTo>
                  <a:pt x="21225" y="21600"/>
                  <a:pt x="21225" y="6720"/>
                  <a:pt x="21225" y="4320"/>
                </a:cubicBezTo>
                <a:cubicBezTo>
                  <a:pt x="21225" y="1920"/>
                  <a:pt x="21600" y="0"/>
                  <a:pt x="17105" y="0"/>
                </a:cubicBezTo>
                <a:cubicBezTo>
                  <a:pt x="12610" y="0"/>
                  <a:pt x="0" y="240"/>
                  <a:pt x="0" y="240"/>
                </a:cubicBezTo>
              </a:path>
            </a:pathLst>
          </a:custGeom>
          <a:ln w="76200">
            <a:solidFill>
              <a:srgbClr val="3D8FB0"/>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 name="Shape 99"/>
          <p:cNvSpPr/>
          <p:nvPr/>
        </p:nvSpPr>
        <p:spPr>
          <a:xfrm>
            <a:off x="7531100" y="7467599"/>
            <a:ext cx="1282700" cy="1778001"/>
          </a:xfrm>
          <a:custGeom>
            <a:avLst/>
            <a:gdLst/>
            <a:ahLst/>
            <a:cxnLst>
              <a:cxn ang="0">
                <a:pos x="wd2" y="hd2"/>
              </a:cxn>
              <a:cxn ang="5400000">
                <a:pos x="wd2" y="hd2"/>
              </a:cxn>
              <a:cxn ang="10800000">
                <a:pos x="wd2" y="hd2"/>
              </a:cxn>
              <a:cxn ang="16200000">
                <a:pos x="wd2" y="hd2"/>
              </a:cxn>
            </a:cxnLst>
            <a:rect l="0" t="0" r="r" b="b"/>
            <a:pathLst>
              <a:path w="21381" h="21153" extrusionOk="0">
                <a:moveTo>
                  <a:pt x="21380" y="21153"/>
                </a:moveTo>
                <a:cubicBezTo>
                  <a:pt x="21380" y="21153"/>
                  <a:pt x="21380" y="6381"/>
                  <a:pt x="21380" y="4570"/>
                </a:cubicBezTo>
                <a:cubicBezTo>
                  <a:pt x="21380" y="2758"/>
                  <a:pt x="21600" y="110"/>
                  <a:pt x="16751" y="110"/>
                </a:cubicBezTo>
                <a:cubicBezTo>
                  <a:pt x="11902" y="110"/>
                  <a:pt x="8596" y="-447"/>
                  <a:pt x="6392" y="947"/>
                </a:cubicBezTo>
                <a:cubicBezTo>
                  <a:pt x="4188" y="2340"/>
                  <a:pt x="0" y="5127"/>
                  <a:pt x="0" y="5127"/>
                </a:cubicBezTo>
              </a:path>
            </a:pathLst>
          </a:custGeom>
          <a:ln w="76200">
            <a:solidFill>
              <a:srgbClr val="95C7DC"/>
            </a:solidFill>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00" name="Differentiation_ectoderm_field EII.png"/>
          <p:cNvPicPr>
            <a:picLocks noChangeAspect="1"/>
          </p:cNvPicPr>
          <p:nvPr/>
        </p:nvPicPr>
        <p:blipFill>
          <a:blip r:embed="rId3">
            <a:extLst/>
          </a:blip>
          <a:stretch>
            <a:fillRect/>
          </a:stretch>
        </p:blipFill>
        <p:spPr>
          <a:xfrm>
            <a:off x="10210800" y="546100"/>
            <a:ext cx="1778000" cy="1778000"/>
          </a:xfrm>
          <a:prstGeom prst="rect">
            <a:avLst/>
          </a:prstGeom>
          <a:ln w="12700">
            <a:miter lim="400000"/>
          </a:ln>
        </p:spPr>
      </p:pic>
      <p:pic>
        <p:nvPicPr>
          <p:cNvPr id="101" name="Differentiation_mesoderm3_field EII.png"/>
          <p:cNvPicPr>
            <a:picLocks noChangeAspect="1"/>
          </p:cNvPicPr>
          <p:nvPr/>
        </p:nvPicPr>
        <p:blipFill>
          <a:blip r:embed="rId4">
            <a:extLst/>
          </a:blip>
          <a:stretch>
            <a:fillRect/>
          </a:stretch>
        </p:blipFill>
        <p:spPr>
          <a:xfrm>
            <a:off x="5372100" y="2247900"/>
            <a:ext cx="1778000" cy="1778000"/>
          </a:xfrm>
          <a:prstGeom prst="rect">
            <a:avLst/>
          </a:prstGeom>
          <a:ln w="12700">
            <a:miter lim="400000"/>
          </a:ln>
        </p:spPr>
      </p:pic>
      <p:pic>
        <p:nvPicPr>
          <p:cNvPr id="102" name="Differentiation_mesoderm2_field EII.png"/>
          <p:cNvPicPr>
            <a:picLocks noChangeAspect="1"/>
          </p:cNvPicPr>
          <p:nvPr/>
        </p:nvPicPr>
        <p:blipFill>
          <a:blip r:embed="rId5">
            <a:extLst/>
          </a:blip>
          <a:stretch>
            <a:fillRect/>
          </a:stretch>
        </p:blipFill>
        <p:spPr>
          <a:xfrm>
            <a:off x="7975600" y="2870200"/>
            <a:ext cx="1778000" cy="1758245"/>
          </a:xfrm>
          <a:prstGeom prst="rect">
            <a:avLst/>
          </a:prstGeom>
          <a:ln w="12700">
            <a:miter lim="400000"/>
          </a:ln>
        </p:spPr>
      </p:pic>
      <p:pic>
        <p:nvPicPr>
          <p:cNvPr id="103" name="Differentiation_germline_field EII.png"/>
          <p:cNvPicPr>
            <a:picLocks noChangeAspect="1"/>
          </p:cNvPicPr>
          <p:nvPr/>
        </p:nvPicPr>
        <p:blipFill>
          <a:blip r:embed="rId6">
            <a:extLst/>
          </a:blip>
          <a:stretch>
            <a:fillRect/>
          </a:stretch>
        </p:blipFill>
        <p:spPr>
          <a:xfrm>
            <a:off x="6337300" y="7531100"/>
            <a:ext cx="1778400" cy="1778400"/>
          </a:xfrm>
          <a:prstGeom prst="rect">
            <a:avLst/>
          </a:prstGeom>
          <a:ln w="12700">
            <a:miter lim="400000"/>
          </a:ln>
        </p:spPr>
      </p:pic>
      <p:pic>
        <p:nvPicPr>
          <p:cNvPr id="104" name="Differentiation_endoderm_field EII.png"/>
          <p:cNvPicPr>
            <a:picLocks noChangeAspect="1"/>
          </p:cNvPicPr>
          <p:nvPr/>
        </p:nvPicPr>
        <p:blipFill>
          <a:blip r:embed="rId7">
            <a:extLst/>
          </a:blip>
          <a:stretch>
            <a:fillRect/>
          </a:stretch>
        </p:blipFill>
        <p:spPr>
          <a:xfrm>
            <a:off x="5588000" y="5715000"/>
            <a:ext cx="1778000" cy="1778000"/>
          </a:xfrm>
          <a:prstGeom prst="rect">
            <a:avLst/>
          </a:prstGeom>
          <a:ln w="12700">
            <a:miter lim="400000"/>
          </a:ln>
        </p:spPr>
      </p:pic>
      <p:pic>
        <p:nvPicPr>
          <p:cNvPr id="105" name="Differentiation_ectoderm2_field EII.png"/>
          <p:cNvPicPr>
            <a:picLocks noChangeAspect="1"/>
          </p:cNvPicPr>
          <p:nvPr/>
        </p:nvPicPr>
        <p:blipFill>
          <a:blip r:embed="rId8">
            <a:extLst/>
          </a:blip>
          <a:stretch>
            <a:fillRect/>
          </a:stretch>
        </p:blipFill>
        <p:spPr>
          <a:xfrm>
            <a:off x="11417300" y="2908300"/>
            <a:ext cx="1778000" cy="1708856"/>
          </a:xfrm>
          <a:prstGeom prst="rect">
            <a:avLst/>
          </a:prstGeom>
          <a:ln w="12700">
            <a:miter lim="400000"/>
          </a:ln>
        </p:spPr>
      </p:pic>
      <p:pic>
        <p:nvPicPr>
          <p:cNvPr id="106" name="Diffferentiation_gastrula.png"/>
          <p:cNvPicPr>
            <a:picLocks noChangeAspect="1"/>
          </p:cNvPicPr>
          <p:nvPr/>
        </p:nvPicPr>
        <p:blipFill>
          <a:blip r:embed="rId9">
            <a:extLst/>
          </a:blip>
          <a:stretch>
            <a:fillRect/>
          </a:stretch>
        </p:blipFill>
        <p:spPr>
          <a:xfrm>
            <a:off x="8712200" y="7556500"/>
            <a:ext cx="952500" cy="881418"/>
          </a:xfrm>
          <a:prstGeom prst="rect">
            <a:avLst/>
          </a:prstGeom>
          <a:ln w="12700">
            <a:miter lim="400000"/>
          </a:ln>
        </p:spPr>
      </p:pic>
      <p:pic>
        <p:nvPicPr>
          <p:cNvPr id="107" name="Diffferentiation_zygote.png"/>
          <p:cNvPicPr>
            <a:picLocks noChangeAspect="1"/>
          </p:cNvPicPr>
          <p:nvPr/>
        </p:nvPicPr>
        <p:blipFill>
          <a:blip r:embed="rId10">
            <a:extLst/>
          </a:blip>
          <a:stretch>
            <a:fillRect/>
          </a:stretch>
        </p:blipFill>
        <p:spPr>
          <a:xfrm>
            <a:off x="8699500" y="8555798"/>
            <a:ext cx="965200" cy="994157"/>
          </a:xfrm>
          <a:prstGeom prst="rect">
            <a:avLst/>
          </a:prstGeom>
          <a:ln w="12700">
            <a:miter lim="400000"/>
          </a:ln>
        </p:spPr>
      </p:pic>
      <p:sp>
        <p:nvSpPr>
          <p:cNvPr id="108" name="Shape 108"/>
          <p:cNvSpPr/>
          <p:nvPr/>
        </p:nvSpPr>
        <p:spPr>
          <a:xfrm>
            <a:off x="11478443" y="2169343"/>
            <a:ext cx="6223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sz="500">
                <a:solidFill>
                  <a:srgbClr val="000000"/>
                </a:solidFill>
              </a:defRPr>
            </a:lvl1pPr>
          </a:lstStyle>
          <a:p>
            <a:r>
              <a:t>Photo: EII</a:t>
            </a:r>
          </a:p>
        </p:txBody>
      </p:sp>
      <p:sp>
        <p:nvSpPr>
          <p:cNvPr id="109" name="Shape 109"/>
          <p:cNvSpPr/>
          <p:nvPr/>
        </p:nvSpPr>
        <p:spPr>
          <a:xfrm>
            <a:off x="6604000" y="3911600"/>
            <a:ext cx="62230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sz="500">
                <a:solidFill>
                  <a:srgbClr val="000000"/>
                </a:solidFill>
              </a:defRPr>
            </a:lvl1pPr>
          </a:lstStyle>
          <a:p>
            <a:r>
              <a:t>Photo: EII</a:t>
            </a:r>
          </a:p>
        </p:txBody>
      </p:sp>
      <p:sp>
        <p:nvSpPr>
          <p:cNvPr id="110" name="Shape 110"/>
          <p:cNvSpPr/>
          <p:nvPr/>
        </p:nvSpPr>
        <p:spPr>
          <a:xfrm>
            <a:off x="9423400" y="4368800"/>
            <a:ext cx="62230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sz="500">
                <a:solidFill>
                  <a:srgbClr val="000000"/>
                </a:solidFill>
              </a:defRPr>
            </a:lvl1pPr>
          </a:lstStyle>
          <a:p>
            <a:r>
              <a:t>Photo: EII</a:t>
            </a:r>
          </a:p>
        </p:txBody>
      </p:sp>
      <p:sp>
        <p:nvSpPr>
          <p:cNvPr id="111" name="Shape 111"/>
          <p:cNvSpPr/>
          <p:nvPr/>
        </p:nvSpPr>
        <p:spPr>
          <a:xfrm>
            <a:off x="12585700" y="4559300"/>
            <a:ext cx="62230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sz="500">
                <a:solidFill>
                  <a:srgbClr val="000000"/>
                </a:solidFill>
              </a:defRPr>
            </a:lvl1pPr>
          </a:lstStyle>
          <a:p>
            <a:r>
              <a:t>Photo: EII</a:t>
            </a:r>
          </a:p>
        </p:txBody>
      </p:sp>
      <p:sp>
        <p:nvSpPr>
          <p:cNvPr id="112" name="Shape 112"/>
          <p:cNvSpPr/>
          <p:nvPr/>
        </p:nvSpPr>
        <p:spPr>
          <a:xfrm>
            <a:off x="6985000" y="7302500"/>
            <a:ext cx="62230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sz="500">
                <a:solidFill>
                  <a:srgbClr val="000000"/>
                </a:solidFill>
              </a:defRPr>
            </a:lvl1pPr>
          </a:lstStyle>
          <a:p>
            <a:r>
              <a:t>Photo: EII</a:t>
            </a:r>
          </a:p>
        </p:txBody>
      </p:sp>
      <p:sp>
        <p:nvSpPr>
          <p:cNvPr id="113" name="Shape 113"/>
          <p:cNvSpPr/>
          <p:nvPr/>
        </p:nvSpPr>
        <p:spPr>
          <a:xfrm>
            <a:off x="9804400" y="7759700"/>
            <a:ext cx="62230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sz="500">
                <a:solidFill>
                  <a:srgbClr val="000000"/>
                </a:solidFill>
              </a:defRPr>
            </a:lvl1pPr>
          </a:lstStyle>
          <a:p>
            <a:r>
              <a:t>Photo: EII</a:t>
            </a:r>
          </a:p>
        </p:txBody>
      </p:sp>
      <p:sp>
        <p:nvSpPr>
          <p:cNvPr id="114" name="Shape 114"/>
          <p:cNvSpPr/>
          <p:nvPr/>
        </p:nvSpPr>
        <p:spPr>
          <a:xfrm>
            <a:off x="7721600" y="9105900"/>
            <a:ext cx="622300" cy="127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520700" algn="l"/>
              </a:tabLst>
              <a:defRPr sz="500">
                <a:solidFill>
                  <a:srgbClr val="000000"/>
                </a:solidFill>
              </a:defRPr>
            </a:lvl1pPr>
          </a:lstStyle>
          <a:p>
            <a:r>
              <a:t>Photo: EII</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Shape 1092"/>
          <p:cNvSpPr/>
          <p:nvPr/>
        </p:nvSpPr>
        <p:spPr>
          <a:xfrm>
            <a:off x="5676900" y="1790700"/>
            <a:ext cx="7327900" cy="66167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093" name="coloured cancer cell.png"/>
          <p:cNvPicPr>
            <a:picLocks noChangeAspect="1"/>
          </p:cNvPicPr>
          <p:nvPr/>
        </p:nvPicPr>
        <p:blipFill>
          <a:blip r:embed="rId2">
            <a:extLst/>
          </a:blip>
          <a:stretch>
            <a:fillRect/>
          </a:stretch>
        </p:blipFill>
        <p:spPr>
          <a:xfrm>
            <a:off x="6019800" y="3495414"/>
            <a:ext cx="6557283" cy="3009901"/>
          </a:xfrm>
          <a:prstGeom prst="rect">
            <a:avLst/>
          </a:prstGeom>
          <a:ln w="12700">
            <a:miter lim="400000"/>
          </a:ln>
        </p:spPr>
      </p:pic>
      <p:grpSp>
        <p:nvGrpSpPr>
          <p:cNvPr id="1096" name="Group 1096"/>
          <p:cNvGrpSpPr/>
          <p:nvPr/>
        </p:nvGrpSpPr>
        <p:grpSpPr>
          <a:xfrm>
            <a:off x="7289800" y="2026778"/>
            <a:ext cx="1955800" cy="2504937"/>
            <a:chOff x="0" y="0"/>
            <a:chExt cx="1955800" cy="2504936"/>
          </a:xfrm>
        </p:grpSpPr>
        <p:sp>
          <p:nvSpPr>
            <p:cNvPr id="1094" name="Shape 1094"/>
            <p:cNvSpPr/>
            <p:nvPr/>
          </p:nvSpPr>
          <p:spPr>
            <a:xfrm>
              <a:off x="0" y="-1"/>
              <a:ext cx="1955800" cy="79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There may be an unusual number of chromosomes.</a:t>
              </a:r>
            </a:p>
          </p:txBody>
        </p:sp>
        <p:sp>
          <p:nvSpPr>
            <p:cNvPr id="1095" name="Shape 1095"/>
            <p:cNvSpPr/>
            <p:nvPr/>
          </p:nvSpPr>
          <p:spPr>
            <a:xfrm flipH="1" flipV="1">
              <a:off x="736599" y="868821"/>
              <a:ext cx="463551" cy="1636116"/>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099" name="Group 1099"/>
          <p:cNvGrpSpPr/>
          <p:nvPr/>
        </p:nvGrpSpPr>
        <p:grpSpPr>
          <a:xfrm>
            <a:off x="9994900" y="2356978"/>
            <a:ext cx="2387600" cy="1639384"/>
            <a:chOff x="0" y="0"/>
            <a:chExt cx="2387600" cy="1639383"/>
          </a:xfrm>
        </p:grpSpPr>
        <p:sp>
          <p:nvSpPr>
            <p:cNvPr id="1097" name="Shape 1097"/>
            <p:cNvSpPr/>
            <p:nvPr/>
          </p:nvSpPr>
          <p:spPr>
            <a:xfrm>
              <a:off x="0" y="-1"/>
              <a:ext cx="2387600" cy="525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Cancer cells have a bloated, lumpy shape.</a:t>
              </a:r>
            </a:p>
          </p:txBody>
        </p:sp>
        <p:sp>
          <p:nvSpPr>
            <p:cNvPr id="1098" name="Shape 1098"/>
            <p:cNvSpPr/>
            <p:nvPr/>
          </p:nvSpPr>
          <p:spPr>
            <a:xfrm flipV="1">
              <a:off x="546100" y="576721"/>
              <a:ext cx="520700" cy="1062663"/>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102" name="Group 1102"/>
          <p:cNvGrpSpPr/>
          <p:nvPr/>
        </p:nvGrpSpPr>
        <p:grpSpPr>
          <a:xfrm>
            <a:off x="6759373" y="6083098"/>
            <a:ext cx="4692401" cy="2070302"/>
            <a:chOff x="0" y="0"/>
            <a:chExt cx="4692400" cy="2070301"/>
          </a:xfrm>
        </p:grpSpPr>
        <p:sp>
          <p:nvSpPr>
            <p:cNvPr id="1100" name="Shape 1100"/>
            <p:cNvSpPr/>
            <p:nvPr/>
          </p:nvSpPr>
          <p:spPr>
            <a:xfrm>
              <a:off x="860626" y="1544380"/>
              <a:ext cx="3632201"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tabLst>
                  <a:tab pos="520700" algn="l"/>
                </a:tabLst>
              </a:lvl1pPr>
            </a:lstStyle>
            <a:p>
              <a:r>
                <a:t>Cancer cells lose their attachment to neighbouring cells.</a:t>
              </a:r>
            </a:p>
          </p:txBody>
        </p:sp>
        <p:sp>
          <p:nvSpPr>
            <p:cNvPr id="1101" name="Shape 1101"/>
            <p:cNvSpPr/>
            <p:nvPr/>
          </p:nvSpPr>
          <p:spPr>
            <a:xfrm>
              <a:off x="0" y="0"/>
              <a:ext cx="4692401" cy="1503035"/>
            </a:xfrm>
            <a:custGeom>
              <a:avLst/>
              <a:gdLst/>
              <a:ahLst/>
              <a:cxnLst>
                <a:cxn ang="0">
                  <a:pos x="wd2" y="hd2"/>
                </a:cxn>
                <a:cxn ang="5400000">
                  <a:pos x="wd2" y="hd2"/>
                </a:cxn>
                <a:cxn ang="10800000">
                  <a:pos x="wd2" y="hd2"/>
                </a:cxn>
                <a:cxn ang="16200000">
                  <a:pos x="wd2" y="hd2"/>
                </a:cxn>
              </a:cxnLst>
              <a:rect l="0" t="0" r="r" b="b"/>
              <a:pathLst>
                <a:path w="21600" h="21600" extrusionOk="0">
                  <a:moveTo>
                    <a:pt x="0" y="93"/>
                  </a:moveTo>
                  <a:lnTo>
                    <a:pt x="10918" y="21600"/>
                  </a:lnTo>
                  <a:lnTo>
                    <a:pt x="21600" y="0"/>
                  </a:lnTo>
                </a:path>
              </a:pathLst>
            </a:custGeom>
            <a:noFill/>
            <a:ln w="25400" cap="flat">
              <a:solidFill>
                <a:srgbClr val="006994"/>
              </a:solidFill>
              <a:prstDash val="solid"/>
              <a:miter lim="400000"/>
              <a:headEnd type="triangle" w="med" len="med"/>
              <a:tailEnd type="triangle" w="med" len="med"/>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sp>
        <p:nvSpPr>
          <p:cNvPr id="1103" name="Shape 1103"/>
          <p:cNvSpPr>
            <a:spLocks noGrp="1"/>
          </p:cNvSpPr>
          <p:nvPr>
            <p:ph type="title"/>
          </p:nvPr>
        </p:nvSpPr>
        <p:spPr>
          <a:prstGeom prst="rect">
            <a:avLst/>
          </a:prstGeom>
        </p:spPr>
        <p:txBody>
          <a:bodyPr/>
          <a:lstStyle>
            <a:lvl1pPr>
              <a:tabLst>
                <a:tab pos="952500" algn="l"/>
              </a:tabLst>
            </a:lvl1pPr>
          </a:lstStyle>
          <a:p>
            <a:r>
              <a:t>Features of a Cancer Cell</a:t>
            </a:r>
          </a:p>
        </p:txBody>
      </p:sp>
      <p:sp>
        <p:nvSpPr>
          <p:cNvPr id="1104" name="Shape 1104"/>
          <p:cNvSpPr>
            <a:spLocks noGrp="1"/>
          </p:cNvSpPr>
          <p:nvPr>
            <p:ph type="body" sz="half" idx="1"/>
          </p:nvPr>
        </p:nvSpPr>
        <p:spPr>
          <a:xfrm>
            <a:off x="355600" y="1790700"/>
            <a:ext cx="4914900" cy="6067663"/>
          </a:xfrm>
          <a:prstGeom prst="rect">
            <a:avLst/>
          </a:prstGeom>
        </p:spPr>
        <p:txBody>
          <a:bodyPr/>
          <a:lstStyle/>
          <a:p>
            <a:pPr>
              <a:tabLst>
                <a:tab pos="1016000" algn="l"/>
              </a:tabLst>
            </a:pPr>
            <a:r>
              <a:t>Cancer cells </a:t>
            </a:r>
            <a:r>
              <a:rPr b="1">
                <a:solidFill>
                  <a:srgbClr val="006994"/>
                </a:solidFill>
              </a:rPr>
              <a:t>do not differentiate</a:t>
            </a:r>
            <a:r>
              <a:t> into a specialist cell type.</a:t>
            </a:r>
          </a:p>
          <a:p>
            <a:pPr>
              <a:tabLst>
                <a:tab pos="1016000" algn="l"/>
              </a:tabLst>
            </a:pPr>
            <a:r>
              <a:t>A cancer cell is analogous to a </a:t>
            </a:r>
            <a:r>
              <a:rPr b="1">
                <a:solidFill>
                  <a:srgbClr val="006994"/>
                </a:solidFill>
              </a:rPr>
              <a:t>parasite</a:t>
            </a:r>
            <a:r>
              <a:t>, taking nutrients from surrounding cells by forming large numbers of blood vessels to supply it.</a:t>
            </a:r>
          </a:p>
          <a:p>
            <a:pPr>
              <a:tabLst>
                <a:tab pos="1016000" algn="l"/>
              </a:tabLst>
            </a:pPr>
            <a:r>
              <a:t>A cancer cell undergoes </a:t>
            </a:r>
            <a:r>
              <a:rPr b="1">
                <a:solidFill>
                  <a:srgbClr val="006994"/>
                </a:solidFill>
              </a:rPr>
              <a:t>uncontrolled division</a:t>
            </a:r>
            <a:r>
              <a:t>, which is not inhibited by contact with surrounding cells.</a:t>
            </a:r>
          </a:p>
          <a:p>
            <a:pPr>
              <a:tabLst>
                <a:tab pos="1016000" algn="l"/>
              </a:tabLst>
            </a:pPr>
            <a:r>
              <a:t>Cancer cells can be </a:t>
            </a:r>
            <a:r>
              <a:rPr b="1">
                <a:solidFill>
                  <a:srgbClr val="006994"/>
                </a:solidFill>
              </a:rPr>
              <a:t>motile</a:t>
            </a:r>
            <a:r>
              <a:t>, enabling them to spread (</a:t>
            </a:r>
            <a:r>
              <a:rPr b="1">
                <a:solidFill>
                  <a:srgbClr val="006994"/>
                </a:solidFill>
              </a:rPr>
              <a:t>metastasize</a:t>
            </a:r>
            <a:r>
              <a:t>) around the body.</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0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0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0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0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0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0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10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1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 grpId="2" animBg="1" advAuto="0"/>
      <p:bldP spid="1099" grpId="3" animBg="1" advAuto="0"/>
      <p:bldP spid="1102" grpId="4" animBg="1" advAuto="0"/>
      <p:bldP spid="1104" grpId="1"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6" name="keynote logo image maybe3.jpg"/>
          <p:cNvPicPr>
            <a:picLocks noChangeAspect="1"/>
          </p:cNvPicPr>
          <p:nvPr/>
        </p:nvPicPr>
        <p:blipFill>
          <a:blip r:embed="rId2">
            <a:extLst/>
          </a:blip>
          <a:srcRect l="2854" r="2854"/>
          <a:stretch>
            <a:fillRect/>
          </a:stretch>
        </p:blipFill>
        <p:spPr>
          <a:xfrm>
            <a:off x="0" y="0"/>
            <a:ext cx="13004800" cy="9753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Shape 1108"/>
          <p:cNvSpPr>
            <a:spLocks noGrp="1"/>
          </p:cNvSpPr>
          <p:nvPr>
            <p:ph type="title"/>
          </p:nvPr>
        </p:nvSpPr>
        <p:spPr>
          <a:prstGeom prst="rect">
            <a:avLst/>
          </a:prstGeom>
        </p:spPr>
        <p:txBody>
          <a:bodyPr/>
          <a:lstStyle>
            <a:lvl1pPr>
              <a:tabLst>
                <a:tab pos="952500" algn="l"/>
              </a:tabLst>
            </a:lvl1pPr>
          </a:lstStyle>
          <a:p>
            <a:r>
              <a:t>Conditions of Use</a:t>
            </a:r>
          </a:p>
        </p:txBody>
      </p:sp>
      <p:sp>
        <p:nvSpPr>
          <p:cNvPr id="1109" name="Shape 1109"/>
          <p:cNvSpPr/>
          <p:nvPr/>
        </p:nvSpPr>
        <p:spPr>
          <a:xfrm>
            <a:off x="774700" y="2527300"/>
            <a:ext cx="5524500" cy="5283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lvl="1" indent="0">
              <a:spcBef>
                <a:spcPts val="900"/>
              </a:spcBef>
              <a:tabLst>
                <a:tab pos="901700" algn="l"/>
              </a:tabLst>
              <a:defRPr sz="2000" b="1">
                <a:solidFill>
                  <a:srgbClr val="FFDB1A"/>
                </a:solidFill>
              </a:defRPr>
            </a:pPr>
            <a:r>
              <a:t>You MAY:</a:t>
            </a:r>
          </a:p>
          <a:p>
            <a:pPr marL="288000" marR="457200" indent="-288000">
              <a:spcBef>
                <a:spcPts val="1500"/>
              </a:spcBef>
              <a:buSzPct val="100000"/>
              <a:buAutoNum type="alphaLcParenBoth"/>
              <a:tabLst/>
              <a:defRPr sz="1200" spc="5">
                <a:solidFill>
                  <a:srgbClr val="FFFFFF"/>
                </a:solidFill>
              </a:defRPr>
            </a:pPr>
            <a:r>
              <a:rPr spc="6"/>
              <a:t>Use the Presentation Media files for presentations in your classrooms using a data projector, interactive whiteboard or overhead projector.</a:t>
            </a:r>
          </a:p>
          <a:p>
            <a:pPr marL="288000" marR="457200" indent="-288000">
              <a:spcBef>
                <a:spcPts val="1500"/>
              </a:spcBef>
              <a:buSzPct val="100000"/>
              <a:buAutoNum type="alphaLcParenBoth"/>
              <a:tabLst/>
              <a:defRPr sz="1200" spc="5">
                <a:solidFill>
                  <a:srgbClr val="FFFFFF"/>
                </a:solidFill>
              </a:defRPr>
            </a:pPr>
            <a:r>
              <a:rPr spc="6"/>
              <a:t>Place the Presentation Media files on any staff computer within the school, including staff laptops, but not in contradiction to clause (g).</a:t>
            </a:r>
          </a:p>
          <a:p>
            <a:pPr marL="288000" marR="457200" indent="-288000">
              <a:buSzPct val="100000"/>
              <a:buAutoNum type="alphaLcParenBoth"/>
              <a:tabLst/>
              <a:defRPr sz="1200" spc="5">
                <a:solidFill>
                  <a:srgbClr val="FFFFFF"/>
                </a:solidFill>
              </a:defRPr>
            </a:pPr>
            <a:r>
              <a:rPr spc="6"/>
              <a:t>Place the Presentation Media files on:</a:t>
            </a:r>
          </a:p>
          <a:p>
            <a:pPr marL="468000" marR="457200" lvl="1" indent="-180000">
              <a:buSzPct val="125000"/>
              <a:buChar char="•"/>
              <a:tabLst/>
              <a:defRPr sz="1200" spc="5">
                <a:solidFill>
                  <a:srgbClr val="FFFFFF"/>
                </a:solidFill>
              </a:defRPr>
            </a:pPr>
            <a:r>
              <a:rPr spc="6"/>
              <a:t>The school’s intranet (school computer network)</a:t>
            </a:r>
          </a:p>
          <a:p>
            <a:pPr marL="468000" marR="457200" lvl="1" indent="-180000">
              <a:buSzPct val="125000"/>
              <a:buChar char="•"/>
              <a:tabLst/>
              <a:defRPr sz="1200" spc="5">
                <a:solidFill>
                  <a:srgbClr val="FFFFFF"/>
                </a:solidFill>
              </a:defRPr>
            </a:pPr>
            <a:r>
              <a:rPr spc="6"/>
              <a:t>VLE (Virtual Learning Environment)</a:t>
            </a:r>
          </a:p>
          <a:p>
            <a:pPr marL="468000" marR="457200" lvl="1" indent="-180000">
              <a:buSzPct val="125000"/>
              <a:buChar char="•"/>
              <a:tabLst/>
              <a:defRPr sz="1200" spc="5">
                <a:solidFill>
                  <a:srgbClr val="FFFFFF"/>
                </a:solidFill>
              </a:defRPr>
            </a:pPr>
            <a:r>
              <a:rPr spc="6"/>
              <a:t>A CMS (Content Management System). </a:t>
            </a:r>
          </a:p>
          <a:p>
            <a:pPr marL="0" marR="457200">
              <a:spcBef>
                <a:spcPts val="1500"/>
              </a:spcBef>
              <a:tabLst/>
              <a:defRPr sz="1200" spc="5">
                <a:solidFill>
                  <a:srgbClr val="FFFFFF"/>
                </a:solidFill>
              </a:defRPr>
            </a:pPr>
            <a:r>
              <a:rPr spc="6"/>
              <a:t>Student and staff access must be restricted to those who are enrolled/working on the campus of the registered purchaser. Student and staff access to a VLE or a CMS must be controlled by a user login and password protocol, but not in contradiction to clause (f). If students have access, they need to be made aware of the Conditions of Use and are only allowed to view the content.</a:t>
            </a:r>
          </a:p>
          <a:p>
            <a:pPr marL="288000" marR="457200" indent="-288000">
              <a:spcBef>
                <a:spcPts val="1500"/>
              </a:spcBef>
              <a:buSzPct val="100000"/>
              <a:buAutoNum type="alphaLcParenBoth" startAt="4"/>
              <a:tabLst/>
              <a:defRPr sz="1200" spc="5">
                <a:solidFill>
                  <a:srgbClr val="FFFFFF"/>
                </a:solidFill>
              </a:defRPr>
            </a:pPr>
            <a:r>
              <a:rPr spc="6"/>
              <a:t>Edit and customise the Presentation Media files by adding, deleting, and modifying information to better suit your needs, but not in contradiction to clauses 2 (c) - (d).</a:t>
            </a:r>
          </a:p>
          <a:p>
            <a:pPr marL="288000" marR="457200" indent="-288000">
              <a:spcBef>
                <a:spcPts val="1500"/>
              </a:spcBef>
              <a:buSzPct val="100000"/>
              <a:buAutoNum type="alphaLcParenBoth" startAt="4"/>
              <a:tabLst/>
              <a:defRPr sz="1200" spc="5">
                <a:solidFill>
                  <a:srgbClr val="FFFFFF"/>
                </a:solidFill>
              </a:defRPr>
            </a:pPr>
            <a:r>
              <a:rPr spc="6"/>
              <a:t>Print out the Presentation Media files in PowerPoint</a:t>
            </a:r>
            <a:r>
              <a:rPr spc="6" baseline="-8333"/>
              <a:t>®</a:t>
            </a:r>
            <a:r>
              <a:rPr spc="6"/>
              <a:t> or Keynote</a:t>
            </a:r>
            <a:r>
              <a:rPr spc="6" baseline="-8333"/>
              <a:t>®</a:t>
            </a:r>
            <a:r>
              <a:rPr spc="6"/>
              <a:t> </a:t>
            </a:r>
            <a:r>
              <a:rPr b="1" spc="6"/>
              <a:t>“Handouts”</a:t>
            </a:r>
            <a:r>
              <a:rPr spc="6"/>
              <a:t> mode for the express purpose of allowing students to make their own notes about the presentation, but not in contradiction to clause (e).</a:t>
            </a:r>
          </a:p>
        </p:txBody>
      </p:sp>
      <p:sp>
        <p:nvSpPr>
          <p:cNvPr id="1110" name="Shape 1110"/>
          <p:cNvSpPr/>
          <p:nvPr/>
        </p:nvSpPr>
        <p:spPr>
          <a:xfrm>
            <a:off x="774700" y="1447800"/>
            <a:ext cx="11277600" cy="829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1" indent="0">
              <a:spcBef>
                <a:spcPts val="600"/>
              </a:spcBef>
              <a:tabLst>
                <a:tab pos="901700" algn="l"/>
              </a:tabLst>
              <a:defRPr sz="1200">
                <a:solidFill>
                  <a:srgbClr val="FFFFFF"/>
                </a:solidFill>
              </a:defRPr>
            </a:pPr>
            <a:r>
              <a:rPr spc="6">
                <a:latin typeface="Myriad Pro"/>
                <a:ea typeface="Myriad Pro"/>
                <a:cs typeface="Myriad Pro"/>
                <a:sym typeface="Myriad Pro"/>
              </a:rPr>
              <a:t>NOTE: </a:t>
            </a:r>
            <a:r>
              <a:rPr spc="6">
                <a:latin typeface="Myriad Pro Semibold"/>
                <a:ea typeface="Myriad Pro Semibold"/>
                <a:cs typeface="Myriad Pro Semibold"/>
                <a:sym typeface="Myriad Pro Semibold"/>
              </a:rPr>
              <a:t>Presentation Media</a:t>
            </a:r>
            <a:r>
              <a:rPr spc="6">
                <a:latin typeface="Myriad Pro"/>
                <a:ea typeface="Myriad Pro"/>
                <a:cs typeface="Myriad Pro"/>
                <a:sym typeface="Myriad Pro"/>
              </a:rPr>
              <a:t> = presentations available on CD-ROM/DVD-ROM or as downloads</a:t>
            </a:r>
          </a:p>
          <a:p>
            <a:pPr marL="0" lvl="1" indent="0">
              <a:spcBef>
                <a:spcPts val="1000"/>
              </a:spcBef>
              <a:tabLst>
                <a:tab pos="901700" algn="l"/>
              </a:tabLst>
              <a:defRPr sz="2000">
                <a:solidFill>
                  <a:srgbClr val="FFFFFF"/>
                </a:solidFill>
              </a:defRPr>
            </a:pPr>
            <a:r>
              <a:rPr b="1" spc="11"/>
              <a:t>BIOZONE</a:t>
            </a:r>
            <a:r>
              <a:rPr spc="11"/>
              <a:t> retains copyright to the intellectual property included in the Presentation Media files, with acknowledgement that certain photos are used under license and are credited appropriately.</a:t>
            </a:r>
          </a:p>
        </p:txBody>
      </p:sp>
      <p:sp>
        <p:nvSpPr>
          <p:cNvPr id="1111" name="Shape 1111"/>
          <p:cNvSpPr/>
          <p:nvPr/>
        </p:nvSpPr>
        <p:spPr>
          <a:xfrm>
            <a:off x="6807200" y="2527300"/>
            <a:ext cx="5760000" cy="4991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indent="71999">
              <a:spcBef>
                <a:spcPts val="2000"/>
              </a:spcBef>
              <a:tabLst>
                <a:tab pos="901700" algn="l"/>
              </a:tabLst>
              <a:defRPr sz="2000">
                <a:solidFill>
                  <a:srgbClr val="FFDB1A"/>
                </a:solidFill>
              </a:defRPr>
            </a:pPr>
            <a:r>
              <a:rPr b="1"/>
              <a:t>You MAY NOT:</a:t>
            </a:r>
            <a:endParaRPr spc="11"/>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to the </a:t>
            </a:r>
            <a:r>
              <a:rPr b="1" spc="6"/>
              <a:t>Internet</a:t>
            </a:r>
            <a:r>
              <a:rPr spc="6"/>
              <a:t> or on a service that may be accessed </a:t>
            </a:r>
            <a:r>
              <a:rPr b="1" spc="6"/>
              <a:t>off-campus</a:t>
            </a:r>
            <a:r>
              <a:rPr spc="6"/>
              <a:t> unless access to the service is protected by a user login and password protocol, and is restricted to students and staff enrolled/working on the campus of the registered purchaser.</a:t>
            </a:r>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student laptop computers.</a:t>
            </a:r>
          </a:p>
          <a:p>
            <a:pPr marL="360000" marR="457200" indent="-288000">
              <a:spcBef>
                <a:spcPts val="1500"/>
              </a:spcBef>
              <a:buSzPct val="100000"/>
              <a:buAutoNum type="alphaLcParenBoth"/>
              <a:tabLst>
                <a:tab pos="1016000" algn="l"/>
              </a:tabLst>
              <a:defRPr sz="1200" spc="5">
                <a:solidFill>
                  <a:srgbClr val="FFFFFF"/>
                </a:solidFill>
              </a:defRPr>
            </a:pPr>
            <a:r>
              <a:rPr b="1" spc="6"/>
              <a:t>REMOVE</a:t>
            </a:r>
            <a:r>
              <a:rPr spc="6"/>
              <a:t> any of the references to BIOZONE, the </a:t>
            </a:r>
            <a:r>
              <a:rPr b="1" spc="6"/>
              <a:t>title slides</a:t>
            </a:r>
            <a:r>
              <a:rPr spc="6"/>
              <a:t>, </a:t>
            </a:r>
            <a:r>
              <a:rPr b="1" spc="6"/>
              <a:t>copyright notices</a:t>
            </a:r>
            <a:r>
              <a:rPr spc="6"/>
              <a:t>, </a:t>
            </a:r>
            <a:r>
              <a:rPr b="1" spc="6"/>
              <a:t>photo credits</a:t>
            </a:r>
            <a:r>
              <a:rPr spc="6"/>
              <a:t>, or </a:t>
            </a:r>
            <a:r>
              <a:rPr b="1" spc="6"/>
              <a:t>Conditions of Use</a:t>
            </a:r>
            <a:r>
              <a:rPr spc="6"/>
              <a:t> from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b="1" spc="6"/>
              <a:t>Create</a:t>
            </a:r>
            <a:r>
              <a:rPr spc="6"/>
              <a:t> a </a:t>
            </a:r>
            <a:r>
              <a:rPr b="1" spc="6"/>
              <a:t>NEW</a:t>
            </a:r>
            <a:r>
              <a:rPr spc="6"/>
              <a:t> document using any of the graphics/images in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spc="6"/>
              <a:t>Print the Presentation Media files on to </a:t>
            </a:r>
            <a:r>
              <a:rPr b="1" spc="6"/>
              <a:t>paper</a:t>
            </a:r>
            <a:r>
              <a:rPr spc="6"/>
              <a:t> to make your own </a:t>
            </a:r>
            <a:r>
              <a:rPr b="1" spc="6"/>
              <a:t>worksheets</a:t>
            </a:r>
            <a:r>
              <a:rPr spc="6"/>
              <a:t> for distribution to students.</a:t>
            </a:r>
          </a:p>
          <a:p>
            <a:pPr marL="360000" marR="457200" indent="-288000">
              <a:spcBef>
                <a:spcPts val="1500"/>
              </a:spcBef>
              <a:buSzPct val="100000"/>
              <a:buAutoNum type="alphaLcParenBoth"/>
              <a:tabLst>
                <a:tab pos="1016000" algn="l"/>
              </a:tabLst>
              <a:defRPr sz="1200" spc="5">
                <a:solidFill>
                  <a:srgbClr val="FFFFFF"/>
                </a:solidFill>
              </a:defRPr>
            </a:pPr>
            <a:r>
              <a:rPr spc="6"/>
              <a:t>Incorporate any part of the Presentation Media files for the production of another </a:t>
            </a:r>
            <a:r>
              <a:rPr b="1" spc="6"/>
              <a:t>commercial product</a:t>
            </a:r>
            <a:r>
              <a:rPr spc="6"/>
              <a:t>.</a:t>
            </a:r>
          </a:p>
          <a:p>
            <a:pPr marL="360000" marR="457200" indent="-288000">
              <a:spcBef>
                <a:spcPts val="1500"/>
              </a:spcBef>
              <a:buSzPct val="100000"/>
              <a:buAutoNum type="alphaLcParenBoth"/>
              <a:tabLst>
                <a:tab pos="1016000" algn="l"/>
              </a:tabLst>
              <a:defRPr sz="1200" spc="5">
                <a:solidFill>
                  <a:srgbClr val="FFFFFF"/>
                </a:solidFill>
              </a:defRPr>
            </a:pPr>
            <a:r>
              <a:rPr spc="6"/>
              <a:t>Share or give away any content </a:t>
            </a:r>
            <a:r>
              <a:rPr b="1" spc="6"/>
              <a:t>off-campus</a:t>
            </a:r>
            <a:r>
              <a:rPr spc="6"/>
              <a:t>. This prohibition apples to, but is not limited to, sharing via the Internet or any website, (examples: YouTube, slide sharing websites).</a:t>
            </a:r>
          </a:p>
        </p:txBody>
      </p:sp>
      <p:sp>
        <p:nvSpPr>
          <p:cNvPr id="1112" name="Shape 1112"/>
          <p:cNvSpPr/>
          <p:nvPr/>
        </p:nvSpPr>
        <p:spPr>
          <a:xfrm>
            <a:off x="711200" y="7518400"/>
            <a:ext cx="6350000" cy="292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b"/>
          <a:lstStyle/>
          <a:p>
            <a:pPr marL="0">
              <a:tabLst>
                <a:tab pos="1079500" algn="l"/>
              </a:tabLst>
              <a:defRPr sz="1000">
                <a:solidFill>
                  <a:srgbClr val="FFFFFF"/>
                </a:solidFill>
                <a:latin typeface="Myriad Pro"/>
                <a:ea typeface="Myriad Pro"/>
                <a:cs typeface="Myriad Pro"/>
                <a:sym typeface="Myriad Pro"/>
              </a:defRPr>
            </a:pPr>
            <a:r>
              <a:t>Conditions of Use are subject to change without notice. Visit </a:t>
            </a:r>
            <a:r>
              <a:rPr u="sng">
                <a:hlinkClick r:id="rId2"/>
              </a:rPr>
              <a:t>http://www.biozone.com.au/faqconditionsofuse/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Shape 1114"/>
          <p:cNvSpPr>
            <a:spLocks noGrp="1"/>
          </p:cNvSpPr>
          <p:nvPr>
            <p:ph type="title"/>
          </p:nvPr>
        </p:nvSpPr>
        <p:spPr>
          <a:prstGeom prst="rect">
            <a:avLst/>
          </a:prstGeom>
        </p:spPr>
        <p:txBody>
          <a:bodyPr/>
          <a:lstStyle>
            <a:lvl1pPr>
              <a:tabLst>
                <a:tab pos="952500" algn="l"/>
              </a:tabLst>
            </a:lvl1pPr>
          </a:lstStyle>
          <a:p>
            <a:r>
              <a:t>Photo Credits</a:t>
            </a:r>
          </a:p>
        </p:txBody>
      </p:sp>
      <p:sp>
        <p:nvSpPr>
          <p:cNvPr id="1115" name="Shape 1115"/>
          <p:cNvSpPr>
            <a:spLocks noGrp="1"/>
          </p:cNvSpPr>
          <p:nvPr>
            <p:ph type="body" sz="half" idx="1"/>
          </p:nvPr>
        </p:nvSpPr>
        <p:spPr>
          <a:xfrm>
            <a:off x="728300" y="1800000"/>
            <a:ext cx="5172591" cy="6273801"/>
          </a:xfrm>
          <a:prstGeom prst="rect">
            <a:avLst/>
          </a:prstGeom>
        </p:spPr>
        <p:txBody>
          <a:bodyPr/>
          <a:lstStyle/>
          <a:p>
            <a:pPr marL="336000" indent="-336000">
              <a:tabLst>
                <a:tab pos="1016000" algn="l"/>
              </a:tabLst>
            </a:pPr>
            <a:r>
              <a:t>Photographic images are used under license from the following commercial photo libraries:</a:t>
            </a:r>
          </a:p>
          <a:p>
            <a:pPr marL="611999" lvl="1">
              <a:tabLst>
                <a:tab pos="1485900" algn="l"/>
              </a:tabLst>
            </a:pPr>
            <a:r>
              <a:rPr b="1"/>
              <a:t>Corel Corporation</a:t>
            </a:r>
            <a:r>
              <a:t> Professional Photos (uncoded)</a:t>
            </a:r>
          </a:p>
          <a:p>
            <a:pPr marL="611999" lvl="1">
              <a:tabLst>
                <a:tab pos="1485900" algn="l"/>
              </a:tabLst>
            </a:pPr>
            <a:r>
              <a:rPr b="1"/>
              <a:t>ArtToday</a:t>
            </a:r>
            <a:r>
              <a:t>.com (coded</a:t>
            </a:r>
            <a:r>
              <a:rPr b="1"/>
              <a:t> AT</a:t>
            </a:r>
            <a:r>
              <a:t>)</a:t>
            </a:r>
          </a:p>
          <a:p>
            <a:pPr marL="611999" lvl="1">
              <a:tabLst>
                <a:tab pos="1485900" algn="l"/>
              </a:tabLst>
            </a:pPr>
            <a:r>
              <a:rPr b="1"/>
              <a:t>Clipart</a:t>
            </a:r>
            <a:r>
              <a:t>.com (coded </a:t>
            </a:r>
            <a:r>
              <a:rPr b="1"/>
              <a:t>CA</a:t>
            </a:r>
            <a:r>
              <a:t>)</a:t>
            </a:r>
          </a:p>
          <a:p>
            <a:pPr marL="611999" lvl="1">
              <a:tabLst>
                <a:tab pos="1485900" algn="l"/>
              </a:tabLst>
            </a:pPr>
            <a:r>
              <a:rPr b="1"/>
              <a:t>PhotoObjects</a:t>
            </a:r>
            <a:r>
              <a:t>.com (coded </a:t>
            </a:r>
            <a:r>
              <a:rPr b="1"/>
              <a:t>PO</a:t>
            </a:r>
            <a:r>
              <a:t>)</a:t>
            </a:r>
          </a:p>
          <a:p>
            <a:pPr marL="611999" lvl="1">
              <a:tabLst>
                <a:tab pos="1485900" algn="l"/>
              </a:tabLst>
            </a:pPr>
            <a:r>
              <a:rPr b="1"/>
              <a:t>iStock</a:t>
            </a:r>
            <a:r>
              <a:t>.com (coded </a:t>
            </a:r>
            <a:r>
              <a:rPr b="1"/>
              <a:t>iStock</a:t>
            </a:r>
            <a:r>
              <a:t>)</a:t>
            </a:r>
          </a:p>
          <a:p>
            <a:pPr marL="611999" lvl="1">
              <a:tabLst>
                <a:tab pos="1485900" algn="l"/>
              </a:tabLst>
            </a:pPr>
            <a:r>
              <a:rPr b="1"/>
              <a:t>Hemera</a:t>
            </a:r>
            <a:r>
              <a:t> Technologies Inc. (coded </a:t>
            </a:r>
            <a:r>
              <a:rPr b="1"/>
              <a:t>Hemera</a:t>
            </a:r>
            <a:r>
              <a:t>)</a:t>
            </a:r>
          </a:p>
          <a:p>
            <a:pPr marL="611999" lvl="1">
              <a:tabLst>
                <a:tab pos="1485900" algn="l"/>
              </a:tabLst>
            </a:pPr>
            <a:r>
              <a:rPr b="1"/>
              <a:t>Photos</a:t>
            </a:r>
            <a:r>
              <a:t>.com (coded </a:t>
            </a:r>
            <a:r>
              <a:rPr b="1"/>
              <a:t>PC</a:t>
            </a:r>
            <a:r>
              <a:t>)</a:t>
            </a:r>
          </a:p>
          <a:p>
            <a:pPr marL="611999" lvl="1">
              <a:tabLst>
                <a:tab pos="1485900" algn="l"/>
              </a:tabLst>
            </a:pPr>
            <a:r>
              <a:rPr b="1"/>
              <a:t>Education interactive</a:t>
            </a:r>
            <a:r>
              <a:t> (coded </a:t>
            </a:r>
            <a:r>
              <a:rPr b="1"/>
              <a:t>EII</a:t>
            </a:r>
            <a:r>
              <a:t>)</a:t>
            </a:r>
          </a:p>
          <a:p>
            <a:pPr marL="611999" lvl="1">
              <a:tabLst>
                <a:tab pos="1485900" algn="l"/>
              </a:tabLst>
            </a:pPr>
            <a:r>
              <a:rPr b="1"/>
              <a:t>Digital Stock</a:t>
            </a:r>
            <a:r>
              <a:t> (coded </a:t>
            </a:r>
            <a:r>
              <a:rPr b="1"/>
              <a:t>DS</a:t>
            </a:r>
            <a:r>
              <a:t>)</a:t>
            </a:r>
          </a:p>
          <a:p>
            <a:pPr marL="611999" lvl="1">
              <a:tabLst>
                <a:tab pos="1485900" algn="l"/>
              </a:tabLst>
            </a:pPr>
            <a:r>
              <a:rPr b="1"/>
              <a:t>LifeArt</a:t>
            </a:r>
            <a:r>
              <a:t> (coded </a:t>
            </a:r>
            <a:r>
              <a:rPr b="1"/>
              <a:t>LA</a:t>
            </a:r>
            <a:r>
              <a:t>)</a:t>
            </a:r>
          </a:p>
          <a:p>
            <a:pPr marL="611999" lvl="1">
              <a:tabLst>
                <a:tab pos="1485900" algn="l"/>
              </a:tabLst>
            </a:pPr>
            <a:r>
              <a:rPr b="1"/>
              <a:t>Dollar Photo Club</a:t>
            </a:r>
            <a:r>
              <a:t> (coded </a:t>
            </a:r>
            <a:r>
              <a:rPr b="1"/>
              <a:t>DPC</a:t>
            </a:r>
            <a:r>
              <a:t>)</a:t>
            </a:r>
          </a:p>
          <a:p>
            <a:pPr marL="611999" lvl="1">
              <a:tabLst>
                <a:tab pos="1485900" algn="l"/>
              </a:tabLst>
              <a:defRPr b="1"/>
            </a:pPr>
            <a:r>
              <a:t>Adobestock</a:t>
            </a:r>
          </a:p>
          <a:p>
            <a:pPr marL="336000" indent="-336000">
              <a:tabLst>
                <a:tab pos="1016000" algn="l"/>
              </a:tabLst>
            </a:pPr>
            <a:r>
              <a:t>3D models were created using </a:t>
            </a:r>
            <a:r>
              <a:rPr b="1"/>
              <a:t>Poser</a:t>
            </a:r>
          </a:p>
          <a:p>
            <a:pPr marL="336000" indent="-336000">
              <a:tabLst>
                <a:tab pos="1016000" algn="l"/>
              </a:tabLst>
            </a:pPr>
            <a:r>
              <a:t>Additional artwork and photographs are the property of </a:t>
            </a:r>
            <a:r>
              <a:rPr b="1"/>
              <a:t>BIOZONE</a:t>
            </a:r>
            <a:r>
              <a:t> International Ltd. All rights reserved.</a:t>
            </a:r>
          </a:p>
          <a:p>
            <a:pPr>
              <a:tabLst>
                <a:tab pos="1016000" algn="l"/>
              </a:tabLst>
            </a:pPr>
            <a:r>
              <a:t>Some 2D artwork has been adapted from TechPool STUDIOS LifeArt Collections, used under licence.</a:t>
            </a:r>
          </a:p>
        </p:txBody>
      </p:sp>
      <p:sp>
        <p:nvSpPr>
          <p:cNvPr id="1116" name="Shape 1116"/>
          <p:cNvSpPr/>
          <p:nvPr/>
        </p:nvSpPr>
        <p:spPr>
          <a:xfrm>
            <a:off x="6807200" y="1803400"/>
            <a:ext cx="5156200" cy="3568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81000" indent="-381000">
              <a:lnSpc>
                <a:spcPts val="1900"/>
              </a:lnSpc>
              <a:spcBef>
                <a:spcPts val="2000"/>
              </a:spcBef>
              <a:buClr>
                <a:srgbClr val="FFFFFF"/>
              </a:buClr>
              <a:buSzPct val="200000"/>
              <a:buFont typeface="Lucida Grande"/>
              <a:buChar char="‣"/>
              <a:tabLst>
                <a:tab pos="1016000" algn="l"/>
              </a:tabLst>
              <a:defRPr sz="1600">
                <a:solidFill>
                  <a:srgbClr val="FFFFFF"/>
                </a:solidFill>
              </a:defRPr>
            </a:pPr>
            <a:r>
              <a:t>Images from the Public Domain: Where these licenses have been used, authors and licenses have been acknowledged alongside their image.</a:t>
            </a:r>
          </a:p>
          <a:p>
            <a:pPr marL="633599" lvl="2" indent="-252000">
              <a:lnSpc>
                <a:spcPts val="1400"/>
              </a:lnSpc>
              <a:spcBef>
                <a:spcPts val="600"/>
              </a:spcBef>
              <a:buSzPct val="150000"/>
              <a:buChar char="•"/>
              <a:tabLst>
                <a:tab pos="1485900" algn="l"/>
              </a:tabLst>
              <a:defRPr sz="1200">
                <a:solidFill>
                  <a:srgbClr val="FFFFFF"/>
                </a:solidFill>
              </a:defRPr>
            </a:pPr>
            <a:r>
              <a:rPr b="1"/>
              <a:t>Centers for Disease Control</a:t>
            </a:r>
            <a:r>
              <a:t> (coded </a:t>
            </a:r>
            <a:r>
              <a:rPr b="1"/>
              <a:t>CDC</a:t>
            </a:r>
            <a:r>
              <a:t>)</a:t>
            </a:r>
          </a:p>
          <a:p>
            <a:pPr marL="633599" lvl="2" indent="-252000">
              <a:lnSpc>
                <a:spcPts val="1400"/>
              </a:lnSpc>
              <a:spcBef>
                <a:spcPts val="600"/>
              </a:spcBef>
              <a:buSzPct val="150000"/>
              <a:buChar char="•"/>
              <a:tabLst>
                <a:tab pos="1485900" algn="l"/>
              </a:tabLst>
              <a:defRPr sz="1200">
                <a:solidFill>
                  <a:srgbClr val="FFFFFF"/>
                </a:solidFill>
              </a:defRPr>
            </a:pPr>
            <a:r>
              <a:rPr b="1"/>
              <a:t>National Institutes of Health</a:t>
            </a:r>
            <a:r>
              <a:t> (coded </a:t>
            </a:r>
            <a:r>
              <a:rPr b="1"/>
              <a:t>NIH</a:t>
            </a:r>
            <a:r>
              <a:t>)</a:t>
            </a:r>
          </a:p>
          <a:p>
            <a:pPr marL="633599" lvl="2" indent="-252000">
              <a:lnSpc>
                <a:spcPts val="1400"/>
              </a:lnSpc>
              <a:spcBef>
                <a:spcPts val="600"/>
              </a:spcBef>
              <a:buSzPct val="150000"/>
              <a:buChar char="•"/>
              <a:tabLst>
                <a:tab pos="1638300" algn="l"/>
              </a:tabLst>
              <a:defRPr sz="1200">
                <a:solidFill>
                  <a:srgbClr val="FFFFFF"/>
                </a:solidFill>
              </a:defRPr>
            </a:pPr>
            <a:r>
              <a:rPr b="1"/>
              <a:t>National Aeronautics and Space Administration </a:t>
            </a:r>
            <a:r>
              <a:t>(</a:t>
            </a:r>
            <a:r>
              <a:rPr b="1"/>
              <a:t>NASA</a:t>
            </a:r>
            <a:r>
              <a:t>)</a:t>
            </a:r>
          </a:p>
          <a:p>
            <a:pPr marL="633599" lvl="2" indent="-252000">
              <a:lnSpc>
                <a:spcPts val="1400"/>
              </a:lnSpc>
              <a:spcBef>
                <a:spcPts val="600"/>
              </a:spcBef>
              <a:buSzPct val="150000"/>
              <a:buChar char="•"/>
              <a:tabLst>
                <a:tab pos="1638300" algn="l"/>
              </a:tabLst>
              <a:defRPr sz="1200">
                <a:solidFill>
                  <a:srgbClr val="FFFFFF"/>
                </a:solidFill>
              </a:defRPr>
            </a:pPr>
            <a:r>
              <a:t>Images from the public domain include limited copyright, </a:t>
            </a:r>
            <a:br/>
            <a:r>
              <a:t>copyright expired, uncopyrighted, or uncopyrightable material:</a:t>
            </a:r>
          </a:p>
          <a:p>
            <a:pPr marL="900000" lvl="3" indent="-252000">
              <a:lnSpc>
                <a:spcPts val="1400"/>
              </a:lnSpc>
              <a:spcBef>
                <a:spcPts val="600"/>
              </a:spcBef>
              <a:buSzPct val="100000"/>
              <a:buChar char="•"/>
              <a:tabLst>
                <a:tab pos="1638300" algn="l"/>
              </a:tabLst>
              <a:defRPr sz="1200">
                <a:solidFill>
                  <a:srgbClr val="FFFFFF"/>
                </a:solidFill>
              </a:defRPr>
            </a:pPr>
            <a:r>
              <a:rPr b="1"/>
              <a:t>Licenses including: GNU Free Documentation License</a:t>
            </a:r>
            <a:br>
              <a:rPr b="1"/>
            </a:br>
            <a:r>
              <a:rPr u="sng">
                <a:hlinkClick r:id="rId2"/>
              </a:rPr>
              <a:t>http://www.gnu.org/copyleft/fdl.html</a:t>
            </a:r>
          </a:p>
          <a:p>
            <a:pPr marL="900000" lvl="3" indent="-252000">
              <a:lnSpc>
                <a:spcPts val="1400"/>
              </a:lnSpc>
              <a:spcBef>
                <a:spcPts val="600"/>
              </a:spcBef>
              <a:buSzPct val="100000"/>
              <a:buChar char="•"/>
              <a:tabLst>
                <a:tab pos="1638300" algn="l"/>
              </a:tabLst>
              <a:defRPr sz="1200">
                <a:solidFill>
                  <a:srgbClr val="FFFFFF"/>
                </a:solidFill>
              </a:defRPr>
            </a:pPr>
            <a:r>
              <a:rPr b="1"/>
              <a:t>Creative Commons Attribution Share Alike</a:t>
            </a:r>
            <a:br>
              <a:rPr b="1"/>
            </a:br>
            <a:r>
              <a:rPr u="sng">
                <a:hlinkClick r:id="rId3"/>
              </a:rPr>
              <a:t>http://creativecommons.org/licenses/by-sa/3.0/</a:t>
            </a:r>
          </a:p>
          <a:p>
            <a:pPr marL="900000" lvl="3" indent="-252000">
              <a:lnSpc>
                <a:spcPts val="1400"/>
              </a:lnSpc>
              <a:spcBef>
                <a:spcPts val="600"/>
              </a:spcBef>
              <a:buSzPct val="100000"/>
              <a:buChar char="•"/>
              <a:tabLst>
                <a:tab pos="1638300" algn="l"/>
              </a:tabLst>
              <a:defRPr sz="1200" b="1">
                <a:solidFill>
                  <a:srgbClr val="FFFFFF"/>
                </a:solidFill>
              </a:defRPr>
            </a:pPr>
            <a:r>
              <a:t>Wikimedia Commons</a:t>
            </a:r>
          </a:p>
        </p:txBody>
      </p:sp>
      <p:grpSp>
        <p:nvGrpSpPr>
          <p:cNvPr id="1119" name="Group 1119"/>
          <p:cNvGrpSpPr/>
          <p:nvPr/>
        </p:nvGrpSpPr>
        <p:grpSpPr>
          <a:xfrm>
            <a:off x="6807200" y="5384800"/>
            <a:ext cx="5003800" cy="1841500"/>
            <a:chOff x="0" y="0"/>
            <a:chExt cx="5003800" cy="1841500"/>
          </a:xfrm>
        </p:grpSpPr>
        <p:sp>
          <p:nvSpPr>
            <p:cNvPr id="1117" name="Shape 1117"/>
            <p:cNvSpPr/>
            <p:nvPr/>
          </p:nvSpPr>
          <p:spPr>
            <a:xfrm>
              <a:off x="0" y="0"/>
              <a:ext cx="5003800" cy="1841500"/>
            </a:xfrm>
            <a:prstGeom prst="rect">
              <a:avLst/>
            </a:prstGeom>
            <a:solidFill>
              <a:srgbClr val="FFFFFF">
                <a:alpha val="8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118" name="Shape 1118"/>
            <p:cNvSpPr/>
            <p:nvPr/>
          </p:nvSpPr>
          <p:spPr>
            <a:xfrm>
              <a:off x="246508" y="215900"/>
              <a:ext cx="4508501" cy="1412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0">
                <a:spcBef>
                  <a:spcPts val="1200"/>
                </a:spcBef>
                <a:tabLst>
                  <a:tab pos="1016000" algn="l"/>
                </a:tabLst>
                <a:defRPr sz="2400" b="1"/>
              </a:lvl1pPr>
            </a:lstStyle>
            <a:p>
              <a:r>
                <a:t>NOTE: Where images are edited or moved from or within this file, the accompanying photo credit must be retained.</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1" name="PM Ad last slide.pdf"/>
          <p:cNvPicPr>
            <a:picLocks noChangeAspect="1"/>
          </p:cNvPicPr>
          <p:nvPr/>
        </p:nvPicPr>
        <p:blipFill>
          <a:blip r:embed="rId2">
            <a:extLst/>
          </a:blip>
          <a:stretch>
            <a:fillRect/>
          </a:stretch>
        </p:blipFill>
        <p:spPr>
          <a:xfrm>
            <a:off x="-12700" y="-12700"/>
            <a:ext cx="13004800" cy="10007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prstGeom prst="rect">
            <a:avLst/>
          </a:prstGeom>
        </p:spPr>
        <p:txBody>
          <a:bodyPr/>
          <a:lstStyle>
            <a:lvl1pPr>
              <a:tabLst>
                <a:tab pos="952500" algn="l"/>
              </a:tabLst>
            </a:lvl1pPr>
          </a:lstStyle>
          <a:p>
            <a:r>
              <a:t>Development</a:t>
            </a:r>
          </a:p>
        </p:txBody>
      </p:sp>
      <p:sp>
        <p:nvSpPr>
          <p:cNvPr id="117" name="Shape 117"/>
          <p:cNvSpPr>
            <a:spLocks noGrp="1"/>
          </p:cNvSpPr>
          <p:nvPr>
            <p:ph type="body" sz="half" idx="1"/>
          </p:nvPr>
        </p:nvSpPr>
        <p:spPr>
          <a:xfrm>
            <a:off x="368300" y="1790700"/>
            <a:ext cx="6571159" cy="6207324"/>
          </a:xfrm>
          <a:prstGeom prst="rect">
            <a:avLst/>
          </a:prstGeom>
        </p:spPr>
        <p:txBody>
          <a:bodyPr/>
          <a:lstStyle/>
          <a:p>
            <a:pPr>
              <a:tabLst>
                <a:tab pos="1016000" algn="l"/>
              </a:tabLst>
            </a:pPr>
            <a:r>
              <a:rPr dirty="0"/>
              <a:t>Development is the process of progressive change through the lifetime of an organism. </a:t>
            </a:r>
          </a:p>
          <a:p>
            <a:pPr lvl="1">
              <a:tabLst>
                <a:tab pos="1485900" algn="l"/>
              </a:tabLst>
            </a:pPr>
            <a:r>
              <a:rPr dirty="0"/>
              <a:t>It involves growth (increase in size) and cell division (to generate the multicellular body). </a:t>
            </a:r>
          </a:p>
          <a:p>
            <a:pPr lvl="1">
              <a:buClr>
                <a:schemeClr val="tx2">
                  <a:lumMod val="10000"/>
                </a:schemeClr>
              </a:buClr>
              <a:tabLst>
                <a:tab pos="1485900" algn="l"/>
              </a:tabLst>
            </a:pPr>
            <a:r>
              <a:rPr b="1" dirty="0">
                <a:solidFill>
                  <a:srgbClr val="006994"/>
                </a:solidFill>
              </a:rPr>
              <a:t>Cellular differentiation</a:t>
            </a:r>
            <a:r>
              <a:rPr dirty="0"/>
              <a:t> (the generation of specialised cells from more generalised ones) and morphogenesis (the creation of the shape and form of the body) are also part of development. </a:t>
            </a:r>
          </a:p>
          <a:p>
            <a:pPr>
              <a:tabLst>
                <a:tab pos="1016000" algn="l"/>
              </a:tabLst>
            </a:pPr>
            <a:r>
              <a:rPr dirty="0"/>
              <a:t>Selective cell proliferation combined with selective apoptosis sculpts the tissues and structures in all vertebrates. </a:t>
            </a:r>
          </a:p>
          <a:p>
            <a:pPr lvl="1">
              <a:tabLst>
                <a:tab pos="1485900" algn="l"/>
              </a:tabLst>
            </a:pPr>
            <a:r>
              <a:rPr dirty="0"/>
              <a:t>In the mouse embryo, mesoderm forms between the toes giving the appearance of a webbed, paddle like structure (above right). As the embryo develops, this superfluous webbing is selectively destroyed by apoptosis so that each of the individual digits are visible (below right, arrowed).</a:t>
            </a:r>
          </a:p>
        </p:txBody>
      </p:sp>
      <p:pic>
        <p:nvPicPr>
          <p:cNvPr id="118" name="12.5day-mouse-embryo Matthias Zepper black.jpg"/>
          <p:cNvPicPr>
            <a:picLocks noChangeAspect="1"/>
          </p:cNvPicPr>
          <p:nvPr/>
        </p:nvPicPr>
        <p:blipFill>
          <a:blip r:embed="rId2">
            <a:extLst/>
          </a:blip>
          <a:stretch>
            <a:fillRect/>
          </a:stretch>
        </p:blipFill>
        <p:spPr>
          <a:xfrm>
            <a:off x="8632135" y="-437482"/>
            <a:ext cx="4385694" cy="5055586"/>
          </a:xfrm>
          <a:prstGeom prst="rect">
            <a:avLst/>
          </a:prstGeom>
          <a:ln w="12700">
            <a:miter lim="400000"/>
          </a:ln>
        </p:spPr>
      </p:pic>
      <p:pic>
        <p:nvPicPr>
          <p:cNvPr id="119" name="Mouse Foetusblack background color wash.tif"/>
          <p:cNvPicPr>
            <a:picLocks noChangeAspect="1"/>
          </p:cNvPicPr>
          <p:nvPr/>
        </p:nvPicPr>
        <p:blipFill>
          <a:blip r:embed="rId3">
            <a:extLst/>
          </a:blip>
          <a:srcRect r="11777"/>
          <a:stretch>
            <a:fillRect/>
          </a:stretch>
        </p:blipFill>
        <p:spPr>
          <a:xfrm rot="16200000" flipH="1">
            <a:off x="7895790" y="4742677"/>
            <a:ext cx="5873972" cy="4398743"/>
          </a:xfrm>
          <a:prstGeom prst="rect">
            <a:avLst/>
          </a:prstGeom>
          <a:ln w="12700">
            <a:miter lim="400000"/>
          </a:ln>
        </p:spPr>
      </p:pic>
      <p:sp>
        <p:nvSpPr>
          <p:cNvPr id="120" name="Shape 120"/>
          <p:cNvSpPr/>
          <p:nvPr/>
        </p:nvSpPr>
        <p:spPr>
          <a:xfrm>
            <a:off x="8705775" y="3722138"/>
            <a:ext cx="687426"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FFFFFF"/>
                </a:solidFill>
              </a:defRPr>
            </a:lvl1pPr>
          </a:lstStyle>
          <a:p>
            <a:r>
              <a:t>Matthias Zepper</a:t>
            </a:r>
          </a:p>
        </p:txBody>
      </p:sp>
      <p:sp>
        <p:nvSpPr>
          <p:cNvPr id="121" name="Shape 121"/>
          <p:cNvSpPr/>
          <p:nvPr/>
        </p:nvSpPr>
        <p:spPr>
          <a:xfrm flipH="1" flipV="1">
            <a:off x="10706099" y="2552699"/>
            <a:ext cx="313574" cy="313574"/>
          </a:xfrm>
          <a:prstGeom prst="line">
            <a:avLst/>
          </a:prstGeom>
          <a:ln w="25400">
            <a:solidFill>
              <a:srgbClr val="FFFFFF"/>
            </a:solidFill>
            <a:miter lim="400000"/>
            <a:tailEnd type="triangle"/>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2" name="Shape 122"/>
          <p:cNvSpPr/>
          <p:nvPr/>
        </p:nvSpPr>
        <p:spPr>
          <a:xfrm flipH="1">
            <a:off x="9969499" y="7321950"/>
            <a:ext cx="412350" cy="412350"/>
          </a:xfrm>
          <a:prstGeom prst="line">
            <a:avLst/>
          </a:prstGeom>
          <a:ln w="25400">
            <a:solidFill>
              <a:srgbClr val="000000"/>
            </a:solidFill>
            <a:miter lim="400000"/>
            <a:tailEnd type="triangle"/>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3" name="Shape 123"/>
          <p:cNvSpPr/>
          <p:nvPr/>
        </p:nvSpPr>
        <p:spPr>
          <a:xfrm flipH="1">
            <a:off x="9359899" y="8693550"/>
            <a:ext cx="412350" cy="412350"/>
          </a:xfrm>
          <a:prstGeom prst="line">
            <a:avLst/>
          </a:prstGeom>
          <a:ln w="25400">
            <a:solidFill>
              <a:srgbClr val="000000"/>
            </a:solidFill>
            <a:miter lim="400000"/>
            <a:tailEnd type="triangle"/>
          </a:ln>
        </p:spPr>
        <p:txBody>
          <a:bodyPr lIns="0" tIns="0" rIns="0" bIns="0"/>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xfrm>
            <a:off x="368300" y="368300"/>
            <a:ext cx="7305775" cy="1781374"/>
          </a:xfrm>
          <a:prstGeom prst="rect">
            <a:avLst/>
          </a:prstGeom>
        </p:spPr>
        <p:txBody>
          <a:bodyPr/>
          <a:lstStyle>
            <a:lvl1pPr>
              <a:tabLst>
                <a:tab pos="952500" algn="l"/>
              </a:tabLst>
            </a:lvl1pPr>
          </a:lstStyle>
          <a:p>
            <a:r>
              <a:t>The Role of Genes in Development</a:t>
            </a:r>
          </a:p>
        </p:txBody>
      </p:sp>
      <p:sp>
        <p:nvSpPr>
          <p:cNvPr id="126" name="Shape 126"/>
          <p:cNvSpPr>
            <a:spLocks noGrp="1"/>
          </p:cNvSpPr>
          <p:nvPr>
            <p:ph type="body" sz="half" idx="1"/>
          </p:nvPr>
        </p:nvSpPr>
        <p:spPr>
          <a:xfrm>
            <a:off x="368300" y="2713186"/>
            <a:ext cx="5836345" cy="6621314"/>
          </a:xfrm>
          <a:prstGeom prst="rect">
            <a:avLst/>
          </a:prstGeom>
        </p:spPr>
        <p:txBody>
          <a:bodyPr/>
          <a:lstStyle/>
          <a:p>
            <a:pPr>
              <a:tabLst>
                <a:tab pos="1016000" algn="l"/>
              </a:tabLst>
            </a:pPr>
            <a:r>
              <a:t>Genes called homeotic genes determine basic aspects of form such as where a pair of legs or wings will develop.</a:t>
            </a:r>
          </a:p>
          <a:p>
            <a:pPr>
              <a:tabLst>
                <a:tab pos="1016000" algn="l"/>
              </a:tabLst>
            </a:pPr>
            <a:r>
              <a:t>Homeotic genes were first discovered in Drosophila, but very similar sequences have been found in many organisms, including humans.</a:t>
            </a:r>
          </a:p>
          <a:p>
            <a:pPr>
              <a:tabLst>
                <a:tab pos="1016000" algn="l"/>
              </a:tabLst>
            </a:pPr>
            <a:r>
              <a:t>The similarity of homeotic gene sequences across phyla indicates that these genes governing the positioning of body parts arose early in the evolution of animals.</a:t>
            </a:r>
          </a:p>
        </p:txBody>
      </p:sp>
      <p:pic>
        <p:nvPicPr>
          <p:cNvPr id="127" name="Hox earhtworm.png"/>
          <p:cNvPicPr>
            <a:picLocks noChangeAspect="1"/>
          </p:cNvPicPr>
          <p:nvPr/>
        </p:nvPicPr>
        <p:blipFill>
          <a:blip r:embed="rId2">
            <a:extLst/>
          </a:blip>
          <a:stretch>
            <a:fillRect/>
          </a:stretch>
        </p:blipFill>
        <p:spPr>
          <a:xfrm rot="17666638">
            <a:off x="7226300" y="2019298"/>
            <a:ext cx="2159000" cy="2553790"/>
          </a:xfrm>
          <a:prstGeom prst="rect">
            <a:avLst/>
          </a:prstGeom>
          <a:ln w="12700">
            <a:miter lim="400000"/>
          </a:ln>
        </p:spPr>
      </p:pic>
      <p:pic>
        <p:nvPicPr>
          <p:cNvPr id="128" name="Hox frog.png"/>
          <p:cNvPicPr>
            <a:picLocks noChangeAspect="1"/>
          </p:cNvPicPr>
          <p:nvPr/>
        </p:nvPicPr>
        <p:blipFill>
          <a:blip r:embed="rId3">
            <a:extLst/>
          </a:blip>
          <a:stretch>
            <a:fillRect/>
          </a:stretch>
        </p:blipFill>
        <p:spPr>
          <a:xfrm>
            <a:off x="9309100" y="1066800"/>
            <a:ext cx="3765510" cy="5067300"/>
          </a:xfrm>
          <a:prstGeom prst="rect">
            <a:avLst/>
          </a:prstGeom>
          <a:ln w="12700">
            <a:miter lim="400000"/>
          </a:ln>
        </p:spPr>
      </p:pic>
      <p:pic>
        <p:nvPicPr>
          <p:cNvPr id="129" name="Hox hen.png"/>
          <p:cNvPicPr>
            <a:picLocks noChangeAspect="1"/>
          </p:cNvPicPr>
          <p:nvPr/>
        </p:nvPicPr>
        <p:blipFill>
          <a:blip r:embed="rId4">
            <a:extLst/>
          </a:blip>
          <a:stretch>
            <a:fillRect/>
          </a:stretch>
        </p:blipFill>
        <p:spPr>
          <a:xfrm>
            <a:off x="6794500" y="5651500"/>
            <a:ext cx="3530600" cy="3802185"/>
          </a:xfrm>
          <a:prstGeom prst="rect">
            <a:avLst/>
          </a:prstGeom>
          <a:ln w="12700">
            <a:miter lim="400000"/>
          </a:ln>
        </p:spPr>
      </p:pic>
      <p:pic>
        <p:nvPicPr>
          <p:cNvPr id="130" name="Hox mouse.png"/>
          <p:cNvPicPr>
            <a:picLocks noChangeAspect="1"/>
          </p:cNvPicPr>
          <p:nvPr/>
        </p:nvPicPr>
        <p:blipFill>
          <a:blip r:embed="rId5">
            <a:extLst/>
          </a:blip>
          <a:stretch>
            <a:fillRect/>
          </a:stretch>
        </p:blipFill>
        <p:spPr>
          <a:xfrm flipH="1">
            <a:off x="10261600" y="6172200"/>
            <a:ext cx="3761584" cy="2565400"/>
          </a:xfrm>
          <a:prstGeom prst="rect">
            <a:avLst/>
          </a:prstGeom>
          <a:ln w="12700">
            <a:miter lim="400000"/>
          </a:ln>
        </p:spPr>
      </p:pic>
      <p:pic>
        <p:nvPicPr>
          <p:cNvPr id="131" name="Hox beetle.png"/>
          <p:cNvPicPr>
            <a:picLocks noChangeAspect="1"/>
          </p:cNvPicPr>
          <p:nvPr/>
        </p:nvPicPr>
        <p:blipFill>
          <a:blip r:embed="rId6">
            <a:extLst/>
          </a:blip>
          <a:stretch>
            <a:fillRect/>
          </a:stretch>
        </p:blipFill>
        <p:spPr>
          <a:xfrm>
            <a:off x="7505700" y="3657600"/>
            <a:ext cx="2939665" cy="2628900"/>
          </a:xfrm>
          <a:prstGeom prst="rect">
            <a:avLst/>
          </a:prstGeom>
          <a:ln w="12700">
            <a:miter lim="400000"/>
          </a:ln>
        </p:spPr>
      </p:pic>
      <p:sp>
        <p:nvSpPr>
          <p:cNvPr id="132" name="Shape 132"/>
          <p:cNvSpPr/>
          <p:nvPr/>
        </p:nvSpPr>
        <p:spPr>
          <a:xfrm>
            <a:off x="9662241" y="8763000"/>
            <a:ext cx="3048001" cy="5640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lvl1pPr>
          </a:lstStyle>
          <a:p>
            <a:r>
              <a:t>Homeotic genes show similarity across many taxa</a:t>
            </a:r>
          </a:p>
        </p:txBody>
      </p:sp>
      <p:sp>
        <p:nvSpPr>
          <p:cNvPr id="133" name="Shape 133"/>
          <p:cNvSpPr/>
          <p:nvPr/>
        </p:nvSpPr>
        <p:spPr>
          <a:xfrm>
            <a:off x="7503241" y="6032500"/>
            <a:ext cx="9144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lvl1pPr>
          </a:lstStyle>
          <a:p>
            <a:r>
              <a:t>Insects</a:t>
            </a:r>
          </a:p>
        </p:txBody>
      </p:sp>
      <p:sp>
        <p:nvSpPr>
          <p:cNvPr id="134" name="Shape 134"/>
          <p:cNvSpPr/>
          <p:nvPr/>
        </p:nvSpPr>
        <p:spPr>
          <a:xfrm>
            <a:off x="11313241" y="6032500"/>
            <a:ext cx="13081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lvl1pPr>
          </a:lstStyle>
          <a:p>
            <a:r>
              <a:t>Mammals</a:t>
            </a:r>
          </a:p>
        </p:txBody>
      </p:sp>
      <p:sp>
        <p:nvSpPr>
          <p:cNvPr id="135" name="Shape 135"/>
          <p:cNvSpPr/>
          <p:nvPr/>
        </p:nvSpPr>
        <p:spPr>
          <a:xfrm>
            <a:off x="11160841" y="1219200"/>
            <a:ext cx="14097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lvl1pPr>
          </a:lstStyle>
          <a:p>
            <a:r>
              <a:t>Amphibians</a:t>
            </a:r>
          </a:p>
        </p:txBody>
      </p:sp>
      <p:sp>
        <p:nvSpPr>
          <p:cNvPr id="136" name="Shape 136"/>
          <p:cNvSpPr/>
          <p:nvPr/>
        </p:nvSpPr>
        <p:spPr>
          <a:xfrm>
            <a:off x="6703141" y="2273300"/>
            <a:ext cx="12573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lvl1pPr>
          </a:lstStyle>
          <a:p>
            <a:r>
              <a:t>Annelids</a:t>
            </a:r>
          </a:p>
        </p:txBody>
      </p:sp>
      <p:sp>
        <p:nvSpPr>
          <p:cNvPr id="137" name="Shape 137"/>
          <p:cNvSpPr/>
          <p:nvPr/>
        </p:nvSpPr>
        <p:spPr>
          <a:xfrm>
            <a:off x="6995241" y="9283700"/>
            <a:ext cx="13081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400"/>
              </a:lnSpc>
              <a:tabLst>
                <a:tab pos="520700" algn="l"/>
              </a:tabLst>
            </a:lvl1pPr>
          </a:lstStyle>
          <a:p>
            <a:r>
              <a:t>Birds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p:nvPr/>
        </p:nvSpPr>
        <p:spPr>
          <a:xfrm>
            <a:off x="6800205" y="1622722"/>
            <a:ext cx="6217295" cy="7285832"/>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140" name="HOX-genes.png"/>
          <p:cNvPicPr>
            <a:picLocks noChangeAspect="1"/>
          </p:cNvPicPr>
          <p:nvPr/>
        </p:nvPicPr>
        <p:blipFill>
          <a:blip r:embed="rId2">
            <a:extLst/>
          </a:blip>
          <a:stretch>
            <a:fillRect/>
          </a:stretch>
        </p:blipFill>
        <p:spPr>
          <a:xfrm>
            <a:off x="7353300" y="3162300"/>
            <a:ext cx="5041901" cy="1893337"/>
          </a:xfrm>
          <a:prstGeom prst="rect">
            <a:avLst/>
          </a:prstGeom>
          <a:ln w="12700">
            <a:miter lim="400000"/>
          </a:ln>
        </p:spPr>
      </p:pic>
      <p:sp>
        <p:nvSpPr>
          <p:cNvPr id="141" name="Shape 141"/>
          <p:cNvSpPr/>
          <p:nvPr/>
        </p:nvSpPr>
        <p:spPr>
          <a:xfrm>
            <a:off x="8493841" y="1981200"/>
            <a:ext cx="2768601" cy="3456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800"/>
              </a:lnSpc>
              <a:tabLst>
                <a:tab pos="520700" algn="l"/>
              </a:tabLst>
              <a:defRPr sz="2400">
                <a:solidFill>
                  <a:srgbClr val="483F36"/>
                </a:solidFill>
              </a:defRPr>
            </a:pPr>
            <a:r>
              <a:rPr i="1">
                <a:solidFill>
                  <a:srgbClr val="1E1A17"/>
                </a:solidFill>
              </a:rPr>
              <a:t>Drosophila</a:t>
            </a:r>
            <a:r>
              <a:rPr>
                <a:solidFill>
                  <a:srgbClr val="1E1A17"/>
                </a:solidFill>
              </a:rPr>
              <a:t> embryo</a:t>
            </a:r>
          </a:p>
        </p:txBody>
      </p:sp>
      <p:sp>
        <p:nvSpPr>
          <p:cNvPr id="142" name="Shape 142"/>
          <p:cNvSpPr/>
          <p:nvPr/>
        </p:nvSpPr>
        <p:spPr>
          <a:xfrm>
            <a:off x="7480300" y="2755900"/>
            <a:ext cx="1168676" cy="127"/>
          </a:xfrm>
          <a:prstGeom prst="line">
            <a:avLst/>
          </a:prstGeom>
          <a:ln w="50800">
            <a:solidFill>
              <a:srgbClr val="824828"/>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43" name="Shape 143"/>
          <p:cNvSpPr/>
          <p:nvPr/>
        </p:nvSpPr>
        <p:spPr>
          <a:xfrm>
            <a:off x="8864600" y="2755900"/>
            <a:ext cx="1016318" cy="127"/>
          </a:xfrm>
          <a:prstGeom prst="line">
            <a:avLst/>
          </a:prstGeom>
          <a:ln w="50800">
            <a:solidFill>
              <a:srgbClr val="824828"/>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44" name="Shape 144"/>
          <p:cNvSpPr/>
          <p:nvPr/>
        </p:nvSpPr>
        <p:spPr>
          <a:xfrm>
            <a:off x="10033000" y="2755900"/>
            <a:ext cx="2184438" cy="127"/>
          </a:xfrm>
          <a:prstGeom prst="line">
            <a:avLst/>
          </a:prstGeom>
          <a:ln w="50800">
            <a:solidFill>
              <a:srgbClr val="824828"/>
            </a:solidFill>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45" name="Shape 145"/>
          <p:cNvSpPr/>
          <p:nvPr/>
        </p:nvSpPr>
        <p:spPr>
          <a:xfrm>
            <a:off x="7604841" y="2374900"/>
            <a:ext cx="9017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1E1A17"/>
                </a:solidFill>
              </a:defRPr>
            </a:lvl1pPr>
          </a:lstStyle>
          <a:p>
            <a:pPr>
              <a:defRPr>
                <a:solidFill>
                  <a:srgbClr val="483F36"/>
                </a:solidFill>
              </a:defRPr>
            </a:pPr>
            <a:r>
              <a:rPr>
                <a:solidFill>
                  <a:srgbClr val="1E1A17"/>
                </a:solidFill>
              </a:rPr>
              <a:t>Head</a:t>
            </a:r>
          </a:p>
        </p:txBody>
      </p:sp>
      <p:sp>
        <p:nvSpPr>
          <p:cNvPr id="146" name="Shape 146"/>
          <p:cNvSpPr/>
          <p:nvPr/>
        </p:nvSpPr>
        <p:spPr>
          <a:xfrm>
            <a:off x="8912941" y="2374900"/>
            <a:ext cx="9017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1E1A17"/>
                </a:solidFill>
              </a:defRPr>
            </a:lvl1pPr>
          </a:lstStyle>
          <a:p>
            <a:pPr>
              <a:defRPr>
                <a:solidFill>
                  <a:srgbClr val="483F36"/>
                </a:solidFill>
              </a:defRPr>
            </a:pPr>
            <a:r>
              <a:rPr>
                <a:solidFill>
                  <a:srgbClr val="1E1A17"/>
                </a:solidFill>
              </a:rPr>
              <a:t>Thorax</a:t>
            </a:r>
          </a:p>
        </p:txBody>
      </p:sp>
      <p:sp>
        <p:nvSpPr>
          <p:cNvPr id="147" name="Shape 147"/>
          <p:cNvSpPr/>
          <p:nvPr/>
        </p:nvSpPr>
        <p:spPr>
          <a:xfrm>
            <a:off x="10487741" y="2374900"/>
            <a:ext cx="12573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1E1A17"/>
                </a:solidFill>
              </a:defRPr>
            </a:lvl1pPr>
          </a:lstStyle>
          <a:p>
            <a:pPr>
              <a:defRPr>
                <a:solidFill>
                  <a:srgbClr val="483F36"/>
                </a:solidFill>
              </a:defRPr>
            </a:pPr>
            <a:r>
              <a:rPr>
                <a:solidFill>
                  <a:srgbClr val="1E1A17"/>
                </a:solidFill>
              </a:rPr>
              <a:t>Abdomen</a:t>
            </a:r>
          </a:p>
        </p:txBody>
      </p:sp>
      <p:sp>
        <p:nvSpPr>
          <p:cNvPr id="148" name="Shape 148"/>
          <p:cNvSpPr/>
          <p:nvPr/>
        </p:nvSpPr>
        <p:spPr>
          <a:xfrm>
            <a:off x="7033341" y="6362700"/>
            <a:ext cx="27940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defRPr>
                <a:solidFill>
                  <a:srgbClr val="483F36"/>
                </a:solidFill>
              </a:defRPr>
            </a:pPr>
            <a:r>
              <a:rPr>
                <a:solidFill>
                  <a:srgbClr val="1E1A17"/>
                </a:solidFill>
              </a:rPr>
              <a:t>Antennapedia complex</a:t>
            </a:r>
          </a:p>
          <a:p>
            <a:pPr algn="ctr">
              <a:lnSpc>
                <a:spcPts val="2100"/>
              </a:lnSpc>
              <a:tabLst>
                <a:tab pos="520700" algn="l"/>
              </a:tabLst>
              <a:defRPr>
                <a:solidFill>
                  <a:srgbClr val="483F36"/>
                </a:solidFill>
              </a:defRPr>
            </a:pPr>
            <a:r>
              <a:rPr>
                <a:solidFill>
                  <a:srgbClr val="1E1A17"/>
                </a:solidFill>
              </a:rPr>
              <a:t>(anterior)</a:t>
            </a:r>
          </a:p>
        </p:txBody>
      </p:sp>
      <p:sp>
        <p:nvSpPr>
          <p:cNvPr id="149" name="Shape 149"/>
          <p:cNvSpPr/>
          <p:nvPr/>
        </p:nvSpPr>
        <p:spPr>
          <a:xfrm>
            <a:off x="10297241" y="6362700"/>
            <a:ext cx="20701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defRPr>
                <a:solidFill>
                  <a:srgbClr val="483F36"/>
                </a:solidFill>
              </a:defRPr>
            </a:pPr>
            <a:r>
              <a:rPr>
                <a:solidFill>
                  <a:srgbClr val="1E1A17"/>
                </a:solidFill>
              </a:rPr>
              <a:t>Bithorax complex</a:t>
            </a:r>
          </a:p>
          <a:p>
            <a:pPr algn="ctr">
              <a:lnSpc>
                <a:spcPts val="2100"/>
              </a:lnSpc>
              <a:tabLst>
                <a:tab pos="520700" algn="l"/>
              </a:tabLst>
              <a:defRPr>
                <a:solidFill>
                  <a:srgbClr val="483F36"/>
                </a:solidFill>
              </a:defRPr>
            </a:pPr>
            <a:r>
              <a:rPr>
                <a:solidFill>
                  <a:srgbClr val="1E1A17"/>
                </a:solidFill>
              </a:rPr>
              <a:t>(posterior)</a:t>
            </a:r>
          </a:p>
        </p:txBody>
      </p:sp>
      <p:sp>
        <p:nvSpPr>
          <p:cNvPr id="150" name="Shape 150"/>
          <p:cNvSpPr/>
          <p:nvPr/>
        </p:nvSpPr>
        <p:spPr>
          <a:xfrm>
            <a:off x="7706441" y="7277100"/>
            <a:ext cx="4546601" cy="1173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lvl1pPr>
          </a:lstStyle>
          <a:p>
            <a:r>
              <a:t>Homeotic genes act as master switches to determine the positioning of body parts.  The order of the genes reflects the order of the body parts they control.</a:t>
            </a:r>
          </a:p>
        </p:txBody>
      </p:sp>
      <p:sp>
        <p:nvSpPr>
          <p:cNvPr id="151" name="Shape 151"/>
          <p:cNvSpPr>
            <a:spLocks noGrp="1"/>
          </p:cNvSpPr>
          <p:nvPr>
            <p:ph type="title"/>
          </p:nvPr>
        </p:nvSpPr>
        <p:spPr>
          <a:prstGeom prst="rect">
            <a:avLst/>
          </a:prstGeom>
        </p:spPr>
        <p:txBody>
          <a:bodyPr/>
          <a:lstStyle>
            <a:lvl1pPr>
              <a:tabLst>
                <a:tab pos="952500" algn="l"/>
              </a:tabLst>
            </a:lvl1pPr>
          </a:lstStyle>
          <a:p>
            <a:r>
              <a:t>The Role of Homeotic Genes</a:t>
            </a:r>
          </a:p>
        </p:txBody>
      </p:sp>
      <p:sp>
        <p:nvSpPr>
          <p:cNvPr id="152" name="Shape 152"/>
          <p:cNvSpPr>
            <a:spLocks noGrp="1"/>
          </p:cNvSpPr>
          <p:nvPr>
            <p:ph type="body" sz="half" idx="1"/>
          </p:nvPr>
        </p:nvSpPr>
        <p:spPr>
          <a:prstGeom prst="rect">
            <a:avLst/>
          </a:prstGeom>
        </p:spPr>
        <p:txBody>
          <a:bodyPr/>
          <a:lstStyle/>
          <a:p>
            <a:pPr>
              <a:tabLst>
                <a:tab pos="1016000" algn="l"/>
              </a:tabLst>
            </a:pPr>
            <a:r>
              <a:t>In Drosophila, two homeotic gene clusters control where structures develop in the embryo:</a:t>
            </a:r>
          </a:p>
          <a:p>
            <a:pPr lvl="1">
              <a:tabLst>
                <a:tab pos="1485900" algn="l"/>
              </a:tabLst>
            </a:pPr>
            <a:r>
              <a:t>Bithorax complex controls the differences between the abdominal and thoracic segments of the body.</a:t>
            </a:r>
          </a:p>
          <a:p>
            <a:pPr lvl="1">
              <a:tabLst>
                <a:tab pos="1485900" algn="l"/>
              </a:tabLst>
            </a:pPr>
            <a:r>
              <a:t>Antennapedia complex controls the differences among thoracic and head segments.</a:t>
            </a:r>
          </a:p>
          <a:p>
            <a:pPr>
              <a:tabLst>
                <a:tab pos="1016000" algn="l"/>
              </a:tabLst>
            </a:pPr>
            <a:r>
              <a:t>The same genes (or homologous ones) are present in essentially all animals, including humans.</a:t>
            </a:r>
          </a:p>
          <a:p>
            <a:pPr>
              <a:tabLst>
                <a:tab pos="1016000" algn="l"/>
              </a:tabLst>
            </a:pPr>
            <a:r>
              <a:t>Both gene clusters are part of a single complex known as Hox, which controls the development of back and front parts of the body.</a:t>
            </a:r>
          </a:p>
        </p:txBody>
      </p:sp>
      <p:sp>
        <p:nvSpPr>
          <p:cNvPr id="153" name="Shape 153"/>
          <p:cNvSpPr/>
          <p:nvPr/>
        </p:nvSpPr>
        <p:spPr>
          <a:xfrm flipH="1">
            <a:off x="7353300" y="4632959"/>
            <a:ext cx="469900" cy="1297941"/>
          </a:xfrm>
          <a:prstGeom prst="line">
            <a:avLst/>
          </a:prstGeom>
          <a:ln w="38100">
            <a:solidFill>
              <a:srgbClr val="824828"/>
            </a:solidFill>
            <a:prstDash val="sysDot"/>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54" name="Shape 154"/>
          <p:cNvSpPr/>
          <p:nvPr/>
        </p:nvSpPr>
        <p:spPr>
          <a:xfrm>
            <a:off x="8260080" y="4846320"/>
            <a:ext cx="121920" cy="1066801"/>
          </a:xfrm>
          <a:prstGeom prst="line">
            <a:avLst/>
          </a:prstGeom>
          <a:ln w="38100">
            <a:solidFill>
              <a:srgbClr val="824828"/>
            </a:solidFill>
            <a:prstDash val="sysDot"/>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55" name="Shape 155"/>
          <p:cNvSpPr/>
          <p:nvPr/>
        </p:nvSpPr>
        <p:spPr>
          <a:xfrm>
            <a:off x="9123680" y="4998720"/>
            <a:ext cx="203201" cy="914401"/>
          </a:xfrm>
          <a:prstGeom prst="line">
            <a:avLst/>
          </a:prstGeom>
          <a:ln w="38100">
            <a:solidFill>
              <a:srgbClr val="824828"/>
            </a:solidFill>
            <a:prstDash val="sysDot"/>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56" name="Shape 156"/>
          <p:cNvSpPr/>
          <p:nvPr/>
        </p:nvSpPr>
        <p:spPr>
          <a:xfrm>
            <a:off x="11841480" y="4820920"/>
            <a:ext cx="370840" cy="1092201"/>
          </a:xfrm>
          <a:prstGeom prst="line">
            <a:avLst/>
          </a:prstGeom>
          <a:ln w="38100">
            <a:solidFill>
              <a:srgbClr val="824828"/>
            </a:solidFill>
            <a:prstDash val="sysDot"/>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57" name="Shape 157"/>
          <p:cNvSpPr/>
          <p:nvPr/>
        </p:nvSpPr>
        <p:spPr>
          <a:xfrm>
            <a:off x="10424159" y="5039359"/>
            <a:ext cx="886461" cy="873762"/>
          </a:xfrm>
          <a:prstGeom prst="line">
            <a:avLst/>
          </a:prstGeom>
          <a:ln w="38100">
            <a:solidFill>
              <a:srgbClr val="824828"/>
            </a:solidFill>
            <a:prstDash val="sysDot"/>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58" name="Shape 158"/>
          <p:cNvSpPr/>
          <p:nvPr/>
        </p:nvSpPr>
        <p:spPr>
          <a:xfrm>
            <a:off x="9662159" y="5013959"/>
            <a:ext cx="680722" cy="899162"/>
          </a:xfrm>
          <a:prstGeom prst="line">
            <a:avLst/>
          </a:prstGeom>
          <a:ln w="38100">
            <a:solidFill>
              <a:srgbClr val="824828"/>
            </a:solidFill>
            <a:prstDash val="sysDot"/>
            <a:miter lim="400000"/>
          </a:ln>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159" name="Hox genes1.pdf"/>
          <p:cNvPicPr>
            <a:picLocks noChangeAspect="1"/>
          </p:cNvPicPr>
          <p:nvPr/>
        </p:nvPicPr>
        <p:blipFill>
          <a:blip r:embed="rId3">
            <a:extLst/>
          </a:blip>
          <a:stretch>
            <a:fillRect/>
          </a:stretch>
        </p:blipFill>
        <p:spPr>
          <a:xfrm>
            <a:off x="6997700" y="5803900"/>
            <a:ext cx="5537200" cy="444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1"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lvl1pPr>
              <a:tabLst>
                <a:tab pos="952500" algn="l"/>
              </a:tabLst>
            </a:lvl1pPr>
          </a:lstStyle>
          <a:p>
            <a:r>
              <a:t>Changes in Hox Genes</a:t>
            </a:r>
          </a:p>
        </p:txBody>
      </p:sp>
      <p:sp>
        <p:nvSpPr>
          <p:cNvPr id="162" name="Shape 162"/>
          <p:cNvSpPr>
            <a:spLocks noGrp="1"/>
          </p:cNvSpPr>
          <p:nvPr>
            <p:ph type="body" sz="half" idx="1"/>
          </p:nvPr>
        </p:nvSpPr>
        <p:spPr>
          <a:xfrm>
            <a:off x="368300" y="1790700"/>
            <a:ext cx="6018858" cy="4867573"/>
          </a:xfrm>
          <a:prstGeom prst="rect">
            <a:avLst/>
          </a:prstGeom>
        </p:spPr>
        <p:txBody>
          <a:bodyPr/>
          <a:lstStyle/>
          <a:p>
            <a:pPr>
              <a:tabLst>
                <a:tab pos="1016000" algn="l"/>
              </a:tabLst>
            </a:pPr>
            <a:r>
              <a:t>The Hox genes, and their ordered nature, are highly conserved in evolution.</a:t>
            </a:r>
          </a:p>
          <a:p>
            <a:pPr lvl="1">
              <a:tabLst>
                <a:tab pos="1485900" algn="l"/>
              </a:tabLst>
            </a:pPr>
            <a:r>
              <a:t>Even very small changes (mutations) in</a:t>
            </a:r>
            <a:br/>
            <a:r>
              <a:t>the Hox genes can have a profound effect</a:t>
            </a:r>
            <a:br/>
            <a:r>
              <a:t>on morphology.</a:t>
            </a:r>
          </a:p>
          <a:p>
            <a:pPr lvl="1">
              <a:tabLst>
                <a:tab pos="1485900" algn="l"/>
              </a:tabLst>
            </a:pPr>
            <a:r>
              <a:t>Such changes to the genes controlling development have almost certainly been important in the evolution of novel</a:t>
            </a:r>
            <a:br/>
            <a:r>
              <a:t>structures and body plans.</a:t>
            </a:r>
          </a:p>
          <a:p>
            <a:pPr lvl="1">
              <a:tabLst>
                <a:tab pos="1485900" algn="l"/>
              </a:tabLst>
            </a:pPr>
            <a:r>
              <a:t>Huge diversity in morphology in organisms across many phyla could have arisen</a:t>
            </a:r>
            <a:br/>
            <a:r>
              <a:t>through small changes in the genes </a:t>
            </a:r>
            <a:br/>
            <a:r>
              <a:t>controlling development.</a:t>
            </a:r>
          </a:p>
        </p:txBody>
      </p:sp>
      <p:pic>
        <p:nvPicPr>
          <p:cNvPr id="163" name="HOX-genes.png"/>
          <p:cNvPicPr>
            <a:picLocks noChangeAspect="1"/>
          </p:cNvPicPr>
          <p:nvPr/>
        </p:nvPicPr>
        <p:blipFill>
          <a:blip r:embed="rId2">
            <a:extLst/>
          </a:blip>
          <a:stretch>
            <a:fillRect/>
          </a:stretch>
        </p:blipFill>
        <p:spPr>
          <a:xfrm>
            <a:off x="7747000" y="1879600"/>
            <a:ext cx="4295106" cy="1612900"/>
          </a:xfrm>
          <a:prstGeom prst="rect">
            <a:avLst/>
          </a:prstGeom>
          <a:ln w="12700">
            <a:miter lim="400000"/>
          </a:ln>
        </p:spPr>
      </p:pic>
      <p:sp>
        <p:nvSpPr>
          <p:cNvPr id="164" name="Shape 164"/>
          <p:cNvSpPr/>
          <p:nvPr/>
        </p:nvSpPr>
        <p:spPr>
          <a:xfrm>
            <a:off x="8506541" y="1422400"/>
            <a:ext cx="27686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100"/>
              </a:lnSpc>
              <a:tabLst>
                <a:tab pos="520700" algn="l"/>
              </a:tabLst>
              <a:defRPr>
                <a:solidFill>
                  <a:srgbClr val="483F36"/>
                </a:solidFill>
              </a:defRPr>
            </a:pPr>
            <a:r>
              <a:rPr i="1">
                <a:solidFill>
                  <a:srgbClr val="1E1A17"/>
                </a:solidFill>
              </a:rPr>
              <a:t>Drosophila</a:t>
            </a:r>
            <a:r>
              <a:rPr>
                <a:solidFill>
                  <a:srgbClr val="1E1A17"/>
                </a:solidFill>
              </a:rPr>
              <a:t> embryo</a:t>
            </a:r>
          </a:p>
        </p:txBody>
      </p:sp>
      <p:sp>
        <p:nvSpPr>
          <p:cNvPr id="165" name="Shape 165"/>
          <p:cNvSpPr/>
          <p:nvPr/>
        </p:nvSpPr>
        <p:spPr>
          <a:xfrm>
            <a:off x="6944441" y="4711700"/>
            <a:ext cx="27940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1E1A17"/>
                </a:solidFill>
              </a:defRPr>
            </a:lvl1pPr>
          </a:lstStyle>
          <a:p>
            <a:pPr>
              <a:defRPr>
                <a:solidFill>
                  <a:srgbClr val="483F36"/>
                </a:solidFill>
              </a:defRPr>
            </a:pPr>
            <a:r>
              <a:rPr>
                <a:solidFill>
                  <a:srgbClr val="1E1A17"/>
                </a:solidFill>
              </a:rPr>
              <a:t>Antennapedia complex</a:t>
            </a:r>
          </a:p>
        </p:txBody>
      </p:sp>
      <p:sp>
        <p:nvSpPr>
          <p:cNvPr id="166" name="Shape 166"/>
          <p:cNvSpPr/>
          <p:nvPr/>
        </p:nvSpPr>
        <p:spPr>
          <a:xfrm>
            <a:off x="10221041" y="4711700"/>
            <a:ext cx="20701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1E1A17"/>
                </a:solidFill>
              </a:defRPr>
            </a:lvl1pPr>
          </a:lstStyle>
          <a:p>
            <a:pPr>
              <a:defRPr>
                <a:solidFill>
                  <a:srgbClr val="483F36"/>
                </a:solidFill>
              </a:defRPr>
            </a:pPr>
            <a:r>
              <a:rPr>
                <a:solidFill>
                  <a:srgbClr val="1E1A17"/>
                </a:solidFill>
              </a:rPr>
              <a:t>Bithorax complex</a:t>
            </a:r>
          </a:p>
        </p:txBody>
      </p:sp>
      <p:sp>
        <p:nvSpPr>
          <p:cNvPr id="167" name="Shape 167"/>
          <p:cNvSpPr/>
          <p:nvPr/>
        </p:nvSpPr>
        <p:spPr>
          <a:xfrm flipH="1">
            <a:off x="7645400" y="3159759"/>
            <a:ext cx="469900" cy="1297941"/>
          </a:xfrm>
          <a:prstGeom prst="line">
            <a:avLst/>
          </a:prstGeom>
          <a:ln w="38100">
            <a:solidFill>
              <a:srgbClr val="824828"/>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68" name="Shape 168"/>
          <p:cNvSpPr/>
          <p:nvPr/>
        </p:nvSpPr>
        <p:spPr>
          <a:xfrm>
            <a:off x="8509000" y="3293533"/>
            <a:ext cx="55881" cy="1070188"/>
          </a:xfrm>
          <a:prstGeom prst="line">
            <a:avLst/>
          </a:prstGeom>
          <a:ln w="38100">
            <a:solidFill>
              <a:srgbClr val="824828"/>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69" name="Shape 169"/>
          <p:cNvSpPr/>
          <p:nvPr/>
        </p:nvSpPr>
        <p:spPr>
          <a:xfrm>
            <a:off x="11600180" y="3258820"/>
            <a:ext cx="370840" cy="1092201"/>
          </a:xfrm>
          <a:prstGeom prst="line">
            <a:avLst/>
          </a:prstGeom>
          <a:ln w="38100">
            <a:solidFill>
              <a:srgbClr val="824828"/>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170" name="Hox genes2.pdf"/>
          <p:cNvPicPr>
            <a:picLocks noChangeAspect="1"/>
          </p:cNvPicPr>
          <p:nvPr/>
        </p:nvPicPr>
        <p:blipFill>
          <a:blip r:embed="rId3">
            <a:extLst/>
          </a:blip>
          <a:stretch>
            <a:fillRect/>
          </a:stretch>
        </p:blipFill>
        <p:spPr>
          <a:xfrm>
            <a:off x="7289800" y="5384800"/>
            <a:ext cx="5207000" cy="1313693"/>
          </a:xfrm>
          <a:prstGeom prst="rect">
            <a:avLst/>
          </a:prstGeom>
          <a:ln w="12700">
            <a:miter lim="400000"/>
          </a:ln>
        </p:spPr>
      </p:pic>
      <p:pic>
        <p:nvPicPr>
          <p:cNvPr id="171" name="Hox genes1.pdf"/>
          <p:cNvPicPr>
            <a:picLocks noChangeAspect="1"/>
          </p:cNvPicPr>
          <p:nvPr/>
        </p:nvPicPr>
        <p:blipFill>
          <a:blip r:embed="rId4">
            <a:extLst/>
          </a:blip>
          <a:stretch>
            <a:fillRect/>
          </a:stretch>
        </p:blipFill>
        <p:spPr>
          <a:xfrm>
            <a:off x="7289800" y="4216400"/>
            <a:ext cx="5207000" cy="417994"/>
          </a:xfrm>
          <a:prstGeom prst="rect">
            <a:avLst/>
          </a:prstGeom>
          <a:ln w="12700">
            <a:miter lim="400000"/>
          </a:ln>
        </p:spPr>
      </p:pic>
      <p:pic>
        <p:nvPicPr>
          <p:cNvPr id="172" name="Hox mouse2.png"/>
          <p:cNvPicPr>
            <a:picLocks noChangeAspect="1"/>
          </p:cNvPicPr>
          <p:nvPr/>
        </p:nvPicPr>
        <p:blipFill>
          <a:blip r:embed="rId5">
            <a:extLst/>
          </a:blip>
          <a:stretch>
            <a:fillRect/>
          </a:stretch>
        </p:blipFill>
        <p:spPr>
          <a:xfrm flipH="1">
            <a:off x="7912100" y="7035800"/>
            <a:ext cx="3943685" cy="2997200"/>
          </a:xfrm>
          <a:prstGeom prst="rect">
            <a:avLst/>
          </a:prstGeom>
          <a:ln w="12700">
            <a:miter lim="400000"/>
          </a:ln>
        </p:spPr>
      </p:pic>
      <p:sp>
        <p:nvSpPr>
          <p:cNvPr id="173" name="Shape 173"/>
          <p:cNvSpPr/>
          <p:nvPr/>
        </p:nvSpPr>
        <p:spPr>
          <a:xfrm>
            <a:off x="8305542" y="7772400"/>
            <a:ext cx="114310" cy="457200"/>
          </a:xfrm>
          <a:custGeom>
            <a:avLst/>
            <a:gdLst/>
            <a:ahLst/>
            <a:cxnLst>
              <a:cxn ang="0">
                <a:pos x="wd2" y="hd2"/>
              </a:cxn>
              <a:cxn ang="5400000">
                <a:pos x="wd2" y="hd2"/>
              </a:cxn>
              <a:cxn ang="10800000">
                <a:pos x="wd2" y="hd2"/>
              </a:cxn>
              <a:cxn ang="16200000">
                <a:pos x="wd2" y="hd2"/>
              </a:cxn>
            </a:cxnLst>
            <a:rect l="0" t="0" r="r" b="b"/>
            <a:pathLst>
              <a:path w="19837" h="21600" extrusionOk="0">
                <a:moveTo>
                  <a:pt x="19837" y="0"/>
                </a:moveTo>
                <a:cubicBezTo>
                  <a:pt x="-1763" y="18277"/>
                  <a:pt x="37" y="21600"/>
                  <a:pt x="37" y="21600"/>
                </a:cubicBezTo>
              </a:path>
            </a:pathLst>
          </a:custGeom>
          <a:solidFill>
            <a:srgbClr val="E0B464">
              <a:alpha val="15000"/>
            </a:srgbClr>
          </a:solidFill>
          <a:ln w="76200">
            <a:solidFill>
              <a:srgbClr val="FF4B5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4" name="Shape 174"/>
          <p:cNvSpPr/>
          <p:nvPr/>
        </p:nvSpPr>
        <p:spPr>
          <a:xfrm>
            <a:off x="8445500" y="7268633"/>
            <a:ext cx="258234" cy="381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3895" y="12960"/>
                  <a:pt x="0" y="21600"/>
                  <a:pt x="0" y="21600"/>
                </a:cubicBezTo>
              </a:path>
            </a:pathLst>
          </a:custGeom>
          <a:solidFill>
            <a:srgbClr val="E0B464">
              <a:alpha val="15000"/>
            </a:srgbClr>
          </a:solidFill>
          <a:ln w="76200">
            <a:solidFill>
              <a:srgbClr val="B70CFF"/>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5" name="Shape 175"/>
          <p:cNvSpPr/>
          <p:nvPr/>
        </p:nvSpPr>
        <p:spPr>
          <a:xfrm>
            <a:off x="8911166" y="7135778"/>
            <a:ext cx="431801" cy="101617"/>
          </a:xfrm>
          <a:custGeom>
            <a:avLst/>
            <a:gdLst/>
            <a:ahLst/>
            <a:cxnLst>
              <a:cxn ang="0">
                <a:pos x="wd2" y="hd2"/>
              </a:cxn>
              <a:cxn ang="5400000">
                <a:pos x="wd2" y="hd2"/>
              </a:cxn>
              <a:cxn ang="10800000">
                <a:pos x="wd2" y="hd2"/>
              </a:cxn>
              <a:cxn ang="16200000">
                <a:pos x="wd2" y="hd2"/>
              </a:cxn>
            </a:cxnLst>
            <a:rect l="0" t="0" r="r" b="b"/>
            <a:pathLst>
              <a:path w="21600" h="16779" extrusionOk="0">
                <a:moveTo>
                  <a:pt x="21600" y="15785"/>
                </a:moveTo>
                <a:cubicBezTo>
                  <a:pt x="12462" y="21600"/>
                  <a:pt x="0" y="0"/>
                  <a:pt x="0" y="0"/>
                </a:cubicBezTo>
              </a:path>
            </a:pathLst>
          </a:custGeom>
          <a:solidFill>
            <a:srgbClr val="E0B464">
              <a:alpha val="15000"/>
            </a:srgbClr>
          </a:solidFill>
          <a:ln w="76200">
            <a:solidFill>
              <a:srgbClr val="F2F000"/>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6" name="Shape 176"/>
          <p:cNvSpPr/>
          <p:nvPr/>
        </p:nvSpPr>
        <p:spPr>
          <a:xfrm>
            <a:off x="9533466" y="7188200"/>
            <a:ext cx="270934" cy="1058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7036" y="7188"/>
                  <a:pt x="0" y="21600"/>
                  <a:pt x="0" y="21600"/>
                </a:cubicBezTo>
              </a:path>
            </a:pathLst>
          </a:custGeom>
          <a:solidFill>
            <a:srgbClr val="E0B464">
              <a:alpha val="15000"/>
            </a:srgbClr>
          </a:solidFill>
          <a:ln w="76200">
            <a:solidFill>
              <a:srgbClr val="00B0E7"/>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7" name="Shape 177"/>
          <p:cNvSpPr/>
          <p:nvPr/>
        </p:nvSpPr>
        <p:spPr>
          <a:xfrm>
            <a:off x="9867900" y="7113895"/>
            <a:ext cx="495300" cy="68695"/>
          </a:xfrm>
          <a:custGeom>
            <a:avLst/>
            <a:gdLst/>
            <a:ahLst/>
            <a:cxnLst>
              <a:cxn ang="0">
                <a:pos x="wd2" y="hd2"/>
              </a:cxn>
              <a:cxn ang="5400000">
                <a:pos x="wd2" y="hd2"/>
              </a:cxn>
              <a:cxn ang="10800000">
                <a:pos x="wd2" y="hd2"/>
              </a:cxn>
              <a:cxn ang="16200000">
                <a:pos x="wd2" y="hd2"/>
              </a:cxn>
            </a:cxnLst>
            <a:rect l="0" t="0" r="r" b="b"/>
            <a:pathLst>
              <a:path w="21600" h="9860" extrusionOk="0">
                <a:moveTo>
                  <a:pt x="21600" y="9000"/>
                </a:moveTo>
                <a:cubicBezTo>
                  <a:pt x="11440" y="-11740"/>
                  <a:pt x="0" y="9860"/>
                  <a:pt x="0" y="9860"/>
                </a:cubicBezTo>
              </a:path>
            </a:pathLst>
          </a:custGeom>
          <a:solidFill>
            <a:srgbClr val="E0B464">
              <a:alpha val="15000"/>
            </a:srgbClr>
          </a:solidFill>
          <a:ln w="76200">
            <a:solidFill>
              <a:srgbClr val="00B0E7"/>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8" name="Shape 178"/>
          <p:cNvSpPr/>
          <p:nvPr/>
        </p:nvSpPr>
        <p:spPr>
          <a:xfrm>
            <a:off x="10426700" y="7200900"/>
            <a:ext cx="342900" cy="266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523" y="982"/>
                  <a:pt x="0" y="0"/>
                  <a:pt x="0" y="0"/>
                </a:cubicBezTo>
              </a:path>
            </a:pathLst>
          </a:custGeom>
          <a:solidFill>
            <a:srgbClr val="E0B464">
              <a:alpha val="15000"/>
            </a:srgbClr>
          </a:solidFill>
          <a:ln w="76200">
            <a:solidFill>
              <a:srgbClr val="00B0E7"/>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79" name="Shape 179"/>
          <p:cNvSpPr/>
          <p:nvPr/>
        </p:nvSpPr>
        <p:spPr>
          <a:xfrm>
            <a:off x="10795000" y="7493000"/>
            <a:ext cx="165100" cy="254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523" y="982"/>
                  <a:pt x="0" y="0"/>
                  <a:pt x="0" y="0"/>
                </a:cubicBezTo>
              </a:path>
            </a:pathLst>
          </a:custGeom>
          <a:solidFill>
            <a:srgbClr val="E0B464">
              <a:alpha val="15000"/>
            </a:srgbClr>
          </a:solidFill>
          <a:ln w="76200">
            <a:solidFill>
              <a:srgbClr val="00B0E7"/>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0" name="Shape 180"/>
          <p:cNvSpPr/>
          <p:nvPr/>
        </p:nvSpPr>
        <p:spPr>
          <a:xfrm>
            <a:off x="10989733" y="7801010"/>
            <a:ext cx="101601" cy="212931"/>
          </a:xfrm>
          <a:custGeom>
            <a:avLst/>
            <a:gdLst/>
            <a:ahLst/>
            <a:cxnLst>
              <a:cxn ang="0">
                <a:pos x="wd2" y="hd2"/>
              </a:cxn>
              <a:cxn ang="5400000">
                <a:pos x="wd2" y="hd2"/>
              </a:cxn>
              <a:cxn ang="10800000">
                <a:pos x="wd2" y="hd2"/>
              </a:cxn>
              <a:cxn ang="16200000">
                <a:pos x="wd2" y="hd2"/>
              </a:cxn>
            </a:cxnLst>
            <a:rect l="0" t="0" r="r" b="b"/>
            <a:pathLst>
              <a:path w="21600" h="18970" extrusionOk="0">
                <a:moveTo>
                  <a:pt x="21600" y="18970"/>
                </a:moveTo>
                <a:cubicBezTo>
                  <a:pt x="3600" y="-2630"/>
                  <a:pt x="0" y="113"/>
                  <a:pt x="0" y="113"/>
                </a:cubicBezTo>
              </a:path>
            </a:pathLst>
          </a:custGeom>
          <a:solidFill>
            <a:srgbClr val="E0B464">
              <a:alpha val="15000"/>
            </a:srgbClr>
          </a:solidFill>
          <a:ln w="76200">
            <a:solidFill>
              <a:srgbClr val="00B0E7"/>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1" name="Shape 181"/>
          <p:cNvSpPr/>
          <p:nvPr/>
        </p:nvSpPr>
        <p:spPr>
          <a:xfrm>
            <a:off x="7579359" y="6624319"/>
            <a:ext cx="734908" cy="1296248"/>
          </a:xfrm>
          <a:prstGeom prst="line">
            <a:avLst/>
          </a:prstGeom>
          <a:ln w="38100">
            <a:solidFill>
              <a:srgbClr val="824828"/>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82" name="Shape 182"/>
          <p:cNvSpPr/>
          <p:nvPr/>
        </p:nvSpPr>
        <p:spPr>
          <a:xfrm flipH="1">
            <a:off x="8564880" y="6563359"/>
            <a:ext cx="20320" cy="751841"/>
          </a:xfrm>
          <a:prstGeom prst="line">
            <a:avLst/>
          </a:prstGeom>
          <a:ln w="38100">
            <a:solidFill>
              <a:srgbClr val="824828"/>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83" name="Shape 183"/>
          <p:cNvSpPr/>
          <p:nvPr/>
        </p:nvSpPr>
        <p:spPr>
          <a:xfrm>
            <a:off x="9225280" y="3449320"/>
            <a:ext cx="203201" cy="914401"/>
          </a:xfrm>
          <a:prstGeom prst="line">
            <a:avLst/>
          </a:prstGeom>
          <a:ln w="38100">
            <a:solidFill>
              <a:srgbClr val="824828"/>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84" name="Shape 184"/>
          <p:cNvSpPr/>
          <p:nvPr/>
        </p:nvSpPr>
        <p:spPr>
          <a:xfrm flipH="1">
            <a:off x="9211733" y="6278879"/>
            <a:ext cx="308187" cy="922021"/>
          </a:xfrm>
          <a:prstGeom prst="line">
            <a:avLst/>
          </a:prstGeom>
          <a:ln w="38100">
            <a:solidFill>
              <a:srgbClr val="824828"/>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85" name="Shape 185"/>
          <p:cNvSpPr/>
          <p:nvPr/>
        </p:nvSpPr>
        <p:spPr>
          <a:xfrm flipH="1">
            <a:off x="10657840" y="6593840"/>
            <a:ext cx="365760" cy="670561"/>
          </a:xfrm>
          <a:prstGeom prst="line">
            <a:avLst/>
          </a:prstGeom>
          <a:ln w="38100">
            <a:solidFill>
              <a:srgbClr val="824828"/>
            </a:solidFill>
            <a:prstDash val="sysDot"/>
            <a:miter lim="400000"/>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86" name="Shape 186"/>
          <p:cNvSpPr/>
          <p:nvPr/>
        </p:nvSpPr>
        <p:spPr>
          <a:xfrm>
            <a:off x="3274141" y="8013700"/>
            <a:ext cx="4559301" cy="1478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400"/>
              </a:lnSpc>
              <a:tabLst>
                <a:tab pos="520700" algn="l"/>
              </a:tabLst>
            </a:pPr>
            <a:r>
              <a:t>The </a:t>
            </a:r>
            <a:r>
              <a:rPr i="1"/>
              <a:t>Hox</a:t>
            </a:r>
            <a:r>
              <a:t> genes are located on a single chromosome in </a:t>
            </a:r>
            <a:r>
              <a:rPr i="1"/>
              <a:t>Drosophila</a:t>
            </a:r>
            <a:r>
              <a:t>, and on four separate chromosomes in the mouse.</a:t>
            </a:r>
          </a:p>
          <a:p>
            <a:pPr>
              <a:lnSpc>
                <a:spcPts val="2400"/>
              </a:lnSpc>
              <a:tabLst>
                <a:tab pos="520700" algn="l"/>
              </a:tabLst>
            </a:pPr>
            <a:r>
              <a:t>The colour-coding indicates where in the body the genes are expressed.</a:t>
            </a:r>
          </a:p>
        </p:txBody>
      </p:sp>
      <p:sp>
        <p:nvSpPr>
          <p:cNvPr id="187" name="Shape 187"/>
          <p:cNvSpPr/>
          <p:nvPr/>
        </p:nvSpPr>
        <p:spPr>
          <a:xfrm>
            <a:off x="11338641" y="8623300"/>
            <a:ext cx="8890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tabLst>
                <a:tab pos="520700" algn="l"/>
              </a:tabLst>
              <a:defRPr>
                <a:solidFill>
                  <a:srgbClr val="1E1A17"/>
                </a:solidFill>
              </a:defRPr>
            </a:lvl1pPr>
          </a:lstStyle>
          <a:p>
            <a:pPr>
              <a:defRPr>
                <a:solidFill>
                  <a:srgbClr val="483F36"/>
                </a:solidFill>
              </a:defRPr>
            </a:pPr>
            <a:r>
              <a:rPr>
                <a:solidFill>
                  <a:srgbClr val="1E1A17"/>
                </a:solidFill>
              </a:rPr>
              <a:t>Mouse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prstGeom prst="rect">
            <a:avLst/>
          </a:prstGeom>
        </p:spPr>
        <p:txBody>
          <a:bodyPr/>
          <a:lstStyle>
            <a:lvl1pPr>
              <a:tabLst>
                <a:tab pos="952500" algn="l"/>
              </a:tabLst>
            </a:lvl1pPr>
          </a:lstStyle>
          <a:p>
            <a:r>
              <a:t>The Evolution of New Forms</a:t>
            </a:r>
          </a:p>
        </p:txBody>
      </p:sp>
      <p:sp>
        <p:nvSpPr>
          <p:cNvPr id="190" name="Shape 190"/>
          <p:cNvSpPr>
            <a:spLocks noGrp="1"/>
          </p:cNvSpPr>
          <p:nvPr>
            <p:ph type="body" sz="half" idx="1"/>
          </p:nvPr>
        </p:nvSpPr>
        <p:spPr>
          <a:xfrm>
            <a:off x="368300" y="1790700"/>
            <a:ext cx="6762552" cy="5378947"/>
          </a:xfrm>
          <a:prstGeom prst="rect">
            <a:avLst/>
          </a:prstGeom>
        </p:spPr>
        <p:txBody>
          <a:bodyPr/>
          <a:lstStyle/>
          <a:p>
            <a:pPr>
              <a:tabLst>
                <a:tab pos="1016000" algn="l"/>
              </a:tabLst>
            </a:pPr>
            <a:r>
              <a:rPr dirty="0"/>
              <a:t>Four principles underlie the role of developmental genes in the evolution of </a:t>
            </a:r>
            <a:br>
              <a:rPr dirty="0"/>
            </a:br>
            <a:r>
              <a:rPr dirty="0"/>
              <a:t>novel forms:</a:t>
            </a:r>
          </a:p>
          <a:p>
            <a:pPr lvl="1">
              <a:buClr>
                <a:schemeClr val="tx2">
                  <a:lumMod val="10000"/>
                </a:schemeClr>
              </a:buClr>
              <a:tabLst>
                <a:tab pos="1485900" algn="l"/>
              </a:tabLst>
            </a:pPr>
            <a:r>
              <a:rPr b="1" dirty="0">
                <a:solidFill>
                  <a:srgbClr val="006994"/>
                </a:solidFill>
              </a:rPr>
              <a:t>Evolution works with what it is already present</a:t>
            </a:r>
            <a:r>
              <a:rPr dirty="0"/>
              <a:t>: New structures are modifications of pre-existing ones.</a:t>
            </a:r>
          </a:p>
          <a:p>
            <a:pPr lvl="1">
              <a:buClr>
                <a:schemeClr val="tx2">
                  <a:lumMod val="10000"/>
                </a:schemeClr>
              </a:buClr>
              <a:tabLst>
                <a:tab pos="1485900" algn="l"/>
              </a:tabLst>
            </a:pPr>
            <a:r>
              <a:rPr b="1" dirty="0">
                <a:solidFill>
                  <a:srgbClr val="006994"/>
                </a:solidFill>
              </a:rPr>
              <a:t>Multifunctionality and redundancy</a:t>
            </a:r>
            <a:r>
              <a:rPr dirty="0"/>
              <a:t>: Functional redundancy in any part of a multifunctional structure allows for specialisation and division of labour through the development of two separate structures.</a:t>
            </a:r>
          </a:p>
          <a:p>
            <a:pPr lvl="2">
              <a:buClr>
                <a:schemeClr val="tx2">
                  <a:lumMod val="10000"/>
                </a:schemeClr>
              </a:buClr>
              <a:tabLst>
                <a:tab pos="1638300" algn="l"/>
              </a:tabLst>
            </a:pPr>
            <a:r>
              <a:rPr dirty="0"/>
              <a:t>Example: The diversity of appendages in arthropods.</a:t>
            </a:r>
          </a:p>
          <a:p>
            <a:pPr lvl="1">
              <a:buClr>
                <a:schemeClr val="tx2">
                  <a:lumMod val="10000"/>
                </a:schemeClr>
              </a:buClr>
              <a:tabLst>
                <a:tab pos="1485900" algn="l"/>
              </a:tabLst>
            </a:pPr>
            <a:r>
              <a:rPr b="1" dirty="0">
                <a:solidFill>
                  <a:srgbClr val="006994"/>
                </a:solidFill>
              </a:rPr>
              <a:t>Modularity</a:t>
            </a:r>
            <a:r>
              <a:rPr dirty="0"/>
              <a:t>: Modular architecture in animals (arthropods, vertebrates) allows for the modification and specialisation of individual body parts. Genetic switches allow changes in one part of a structure, independent of other parts.</a:t>
            </a:r>
          </a:p>
        </p:txBody>
      </p:sp>
      <p:sp>
        <p:nvSpPr>
          <p:cNvPr id="191" name="Shape 191"/>
          <p:cNvSpPr/>
          <p:nvPr/>
        </p:nvSpPr>
        <p:spPr>
          <a:xfrm>
            <a:off x="8497396" y="8280400"/>
            <a:ext cx="3797301" cy="867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a:lvl1pPr>
          </a:lstStyle>
          <a:p>
            <a:r>
              <a:t>The diverse appendages of arthropods are all derivatives of a common ancestral design</a:t>
            </a:r>
          </a:p>
        </p:txBody>
      </p:sp>
      <p:pic>
        <p:nvPicPr>
          <p:cNvPr id="192" name="Scorpion modular.png"/>
          <p:cNvPicPr>
            <a:picLocks noChangeAspect="1"/>
          </p:cNvPicPr>
          <p:nvPr/>
        </p:nvPicPr>
        <p:blipFill>
          <a:blip r:embed="rId2">
            <a:extLst/>
          </a:blip>
          <a:stretch>
            <a:fillRect/>
          </a:stretch>
        </p:blipFill>
        <p:spPr>
          <a:xfrm rot="1365060">
            <a:off x="6492643" y="511298"/>
            <a:ext cx="6540501" cy="718147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prstGeom prst="rect">
            <a:avLst/>
          </a:prstGeom>
        </p:spPr>
        <p:txBody>
          <a:bodyPr/>
          <a:lstStyle>
            <a:lvl1pPr>
              <a:tabLst>
                <a:tab pos="952500" algn="l"/>
              </a:tabLst>
            </a:lvl1pPr>
          </a:lstStyle>
          <a:p>
            <a:r>
              <a:t>Hox Clusters &amp; Evolution </a:t>
            </a:r>
          </a:p>
        </p:txBody>
      </p:sp>
      <p:sp>
        <p:nvSpPr>
          <p:cNvPr id="195" name="Shape 195"/>
          <p:cNvSpPr>
            <a:spLocks noGrp="1"/>
          </p:cNvSpPr>
          <p:nvPr>
            <p:ph type="body" idx="1"/>
          </p:nvPr>
        </p:nvSpPr>
        <p:spPr>
          <a:xfrm>
            <a:off x="368300" y="1790700"/>
            <a:ext cx="9368731" cy="7543800"/>
          </a:xfrm>
          <a:prstGeom prst="rect">
            <a:avLst/>
          </a:prstGeom>
        </p:spPr>
        <p:txBody>
          <a:bodyPr/>
          <a:lstStyle/>
          <a:p>
            <a:pPr>
              <a:tabLst>
                <a:tab pos="1016000" algn="l"/>
              </a:tabLst>
            </a:pPr>
            <a:r>
              <a:t>How could changes to the Hox genes lead to macroevolution?</a:t>
            </a:r>
          </a:p>
          <a:p>
            <a:pPr>
              <a:tabLst>
                <a:tab pos="1016000" algn="l"/>
              </a:tabLst>
            </a:pPr>
            <a:r>
              <a:t>Evidence can be seen in the the chordate evolutionary tree and the expansion of Hox clusters in vertebrate evolution.</a:t>
            </a:r>
          </a:p>
          <a:p>
            <a:pPr>
              <a:tabLst>
                <a:tab pos="1016000" algn="l"/>
              </a:tabLst>
            </a:pPr>
            <a:endParaRPr/>
          </a:p>
          <a:p>
            <a:pPr>
              <a:tabLst>
                <a:tab pos="1016000" algn="l"/>
              </a:tabLst>
            </a:pPr>
            <a:endParaRPr/>
          </a:p>
          <a:p>
            <a:pPr>
              <a:tabLst>
                <a:tab pos="1016000" algn="l"/>
              </a:tabLst>
            </a:pPr>
            <a:endParaRPr/>
          </a:p>
          <a:p>
            <a:pPr>
              <a:tabLst>
                <a:tab pos="1016000" algn="l"/>
              </a:tabLst>
            </a:pPr>
            <a:endParaRPr/>
          </a:p>
          <a:p>
            <a:pPr>
              <a:tabLst>
                <a:tab pos="1016000" algn="l"/>
              </a:tabLst>
            </a:pPr>
            <a:endParaRPr/>
          </a:p>
          <a:p>
            <a:pPr>
              <a:tabLst>
                <a:tab pos="1016000" algn="l"/>
              </a:tabLst>
            </a:pPr>
            <a:r>
              <a:t>The common ancestor of all </a:t>
            </a:r>
            <a:br/>
            <a:r>
              <a:t>chordates had one cluster, as </a:t>
            </a:r>
            <a:br/>
            <a:r>
              <a:t>do living tunicates and </a:t>
            </a:r>
            <a:br/>
            <a:r>
              <a:t>cephalochordates (</a:t>
            </a:r>
            <a:r>
              <a:rPr i="1"/>
              <a:t>Amphioxus</a:t>
            </a:r>
            <a:r>
              <a:t>).</a:t>
            </a:r>
          </a:p>
          <a:p>
            <a:pPr>
              <a:tabLst>
                <a:tab pos="1016000" algn="l"/>
              </a:tabLst>
            </a:pPr>
            <a:r>
              <a:t>Cluster duplication has happened </a:t>
            </a:r>
            <a:br/>
            <a:r>
              <a:t>several times since along several </a:t>
            </a:r>
            <a:br/>
            <a:r>
              <a:t>phylogenetic lines.</a:t>
            </a:r>
          </a:p>
        </p:txBody>
      </p:sp>
      <p:sp>
        <p:nvSpPr>
          <p:cNvPr id="196" name="Shape 196"/>
          <p:cNvSpPr/>
          <p:nvPr/>
        </p:nvSpPr>
        <p:spPr>
          <a:xfrm>
            <a:off x="2499441" y="4216400"/>
            <a:ext cx="1816101"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1900"/>
              </a:lnSpc>
              <a:tabLst>
                <a:tab pos="520700" algn="l"/>
              </a:tabLst>
              <a:defRPr sz="1600">
                <a:solidFill>
                  <a:srgbClr val="483F36"/>
                </a:solidFill>
              </a:defRPr>
            </a:pPr>
            <a:r>
              <a:rPr>
                <a:solidFill>
                  <a:srgbClr val="1E1A17"/>
                </a:solidFill>
              </a:rPr>
              <a:t>One </a:t>
            </a:r>
            <a:r>
              <a:rPr i="1">
                <a:solidFill>
                  <a:srgbClr val="1E1A17"/>
                </a:solidFill>
              </a:rPr>
              <a:t>Hox</a:t>
            </a:r>
            <a:r>
              <a:rPr>
                <a:solidFill>
                  <a:srgbClr val="1E1A17"/>
                </a:solidFill>
              </a:rPr>
              <a:t> cluster</a:t>
            </a:r>
          </a:p>
        </p:txBody>
      </p:sp>
      <p:pic>
        <p:nvPicPr>
          <p:cNvPr id="197" name="Chordate Hox duplication.pdf"/>
          <p:cNvPicPr>
            <a:picLocks/>
          </p:cNvPicPr>
          <p:nvPr/>
        </p:nvPicPr>
        <p:blipFill>
          <a:blip r:embed="rId2">
            <a:extLst/>
          </a:blip>
          <a:stretch>
            <a:fillRect/>
          </a:stretch>
        </p:blipFill>
        <p:spPr>
          <a:xfrm>
            <a:off x="2120900" y="2882900"/>
            <a:ext cx="7620000" cy="6223000"/>
          </a:xfrm>
          <a:prstGeom prst="rect">
            <a:avLst/>
          </a:prstGeom>
          <a:ln w="25400">
            <a:miter lim="400000"/>
          </a:ln>
          <a:effectLst>
            <a:outerShdw blurRad="25400" dist="12700" dir="5400000" rotWithShape="0">
              <a:srgbClr val="000000">
                <a:alpha val="50000"/>
              </a:srgbClr>
            </a:outerShdw>
          </a:effectLst>
        </p:spPr>
      </p:pic>
      <p:sp>
        <p:nvSpPr>
          <p:cNvPr id="198" name="Shape 198"/>
          <p:cNvSpPr/>
          <p:nvPr/>
        </p:nvSpPr>
        <p:spPr>
          <a:xfrm>
            <a:off x="10335341" y="3187700"/>
            <a:ext cx="12573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1E1A17"/>
                </a:solidFill>
              </a:defRPr>
            </a:lvl1pPr>
          </a:lstStyle>
          <a:p>
            <a:pPr>
              <a:defRPr>
                <a:solidFill>
                  <a:srgbClr val="483F36"/>
                </a:solidFill>
              </a:defRPr>
            </a:pPr>
            <a:r>
              <a:rPr>
                <a:solidFill>
                  <a:srgbClr val="1E1A17"/>
                </a:solidFill>
              </a:rPr>
              <a:t>Tunicates</a:t>
            </a:r>
          </a:p>
        </p:txBody>
      </p:sp>
      <p:sp>
        <p:nvSpPr>
          <p:cNvPr id="199" name="Shape 199"/>
          <p:cNvSpPr/>
          <p:nvPr/>
        </p:nvSpPr>
        <p:spPr>
          <a:xfrm>
            <a:off x="10246441" y="3937000"/>
            <a:ext cx="20574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1E1A17"/>
                </a:solidFill>
              </a:defRPr>
            </a:lvl1pPr>
          </a:lstStyle>
          <a:p>
            <a:pPr>
              <a:defRPr>
                <a:solidFill>
                  <a:srgbClr val="483F36"/>
                </a:solidFill>
              </a:defRPr>
            </a:pPr>
            <a:r>
              <a:rPr>
                <a:solidFill>
                  <a:srgbClr val="1E1A17"/>
                </a:solidFill>
              </a:rPr>
              <a:t>Cephalochordates</a:t>
            </a:r>
          </a:p>
        </p:txBody>
      </p:sp>
      <p:sp>
        <p:nvSpPr>
          <p:cNvPr id="200" name="Shape 200"/>
          <p:cNvSpPr/>
          <p:nvPr/>
        </p:nvSpPr>
        <p:spPr>
          <a:xfrm>
            <a:off x="10195641" y="4724400"/>
            <a:ext cx="10541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1E1A17"/>
                </a:solidFill>
              </a:defRPr>
            </a:lvl1pPr>
          </a:lstStyle>
          <a:p>
            <a:pPr>
              <a:defRPr>
                <a:solidFill>
                  <a:srgbClr val="483F36"/>
                </a:solidFill>
              </a:defRPr>
            </a:pPr>
            <a:r>
              <a:rPr>
                <a:solidFill>
                  <a:srgbClr val="1E1A17"/>
                </a:solidFill>
              </a:rPr>
              <a:t>Hagfish</a:t>
            </a:r>
          </a:p>
        </p:txBody>
      </p:sp>
      <p:sp>
        <p:nvSpPr>
          <p:cNvPr id="201" name="Shape 201"/>
          <p:cNvSpPr/>
          <p:nvPr/>
        </p:nvSpPr>
        <p:spPr>
          <a:xfrm>
            <a:off x="10195641" y="5410200"/>
            <a:ext cx="2438401" cy="5259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100"/>
              </a:lnSpc>
              <a:tabLst>
                <a:tab pos="520700" algn="l"/>
              </a:tabLst>
              <a:defRPr i="1">
                <a:solidFill>
                  <a:srgbClr val="483F36"/>
                </a:solidFill>
              </a:defRPr>
            </a:pPr>
            <a:r>
              <a:rPr>
                <a:solidFill>
                  <a:srgbClr val="1E1A17"/>
                </a:solidFill>
              </a:rPr>
              <a:t>Haikouichthys</a:t>
            </a:r>
          </a:p>
          <a:p>
            <a:pPr>
              <a:lnSpc>
                <a:spcPts val="2100"/>
              </a:lnSpc>
              <a:tabLst>
                <a:tab pos="520700" algn="l"/>
              </a:tabLst>
              <a:defRPr i="1">
                <a:solidFill>
                  <a:srgbClr val="483F36"/>
                </a:solidFill>
              </a:defRPr>
            </a:pPr>
            <a:r>
              <a:rPr>
                <a:solidFill>
                  <a:srgbClr val="1E1A17"/>
                </a:solidFill>
              </a:rPr>
              <a:t>(</a:t>
            </a:r>
            <a:r>
              <a:rPr i="0">
                <a:solidFill>
                  <a:srgbClr val="1E1A17"/>
                </a:solidFill>
              </a:rPr>
              <a:t>Cambrian vertebrate)</a:t>
            </a:r>
          </a:p>
        </p:txBody>
      </p:sp>
      <p:sp>
        <p:nvSpPr>
          <p:cNvPr id="202" name="Shape 202"/>
          <p:cNvSpPr/>
          <p:nvPr/>
        </p:nvSpPr>
        <p:spPr>
          <a:xfrm>
            <a:off x="10195641" y="6223000"/>
            <a:ext cx="10541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1E1A17"/>
                </a:solidFill>
              </a:defRPr>
            </a:lvl1pPr>
          </a:lstStyle>
          <a:p>
            <a:pPr>
              <a:defRPr>
                <a:solidFill>
                  <a:srgbClr val="483F36"/>
                </a:solidFill>
              </a:defRPr>
            </a:pPr>
            <a:r>
              <a:rPr>
                <a:solidFill>
                  <a:srgbClr val="1E1A17"/>
                </a:solidFill>
              </a:rPr>
              <a:t>Lamprey</a:t>
            </a:r>
          </a:p>
        </p:txBody>
      </p:sp>
      <p:sp>
        <p:nvSpPr>
          <p:cNvPr id="203" name="Shape 203"/>
          <p:cNvSpPr/>
          <p:nvPr/>
        </p:nvSpPr>
        <p:spPr>
          <a:xfrm>
            <a:off x="10195641" y="7226062"/>
            <a:ext cx="2159001" cy="2592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1E1A17"/>
                </a:solidFill>
              </a:defRPr>
            </a:lvl1pPr>
          </a:lstStyle>
          <a:p>
            <a:pPr>
              <a:defRPr>
                <a:solidFill>
                  <a:srgbClr val="483F36"/>
                </a:solidFill>
              </a:defRPr>
            </a:pPr>
            <a:r>
              <a:rPr>
                <a:solidFill>
                  <a:srgbClr val="1E1A17"/>
                </a:solidFill>
              </a:rPr>
              <a:t>Cartilaginous fish</a:t>
            </a:r>
          </a:p>
        </p:txBody>
      </p:sp>
      <p:sp>
        <p:nvSpPr>
          <p:cNvPr id="204" name="Shape 204"/>
          <p:cNvSpPr/>
          <p:nvPr/>
        </p:nvSpPr>
        <p:spPr>
          <a:xfrm>
            <a:off x="10195641" y="8115253"/>
            <a:ext cx="21590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1E1A17"/>
                </a:solidFill>
              </a:defRPr>
            </a:lvl1pPr>
          </a:lstStyle>
          <a:p>
            <a:pPr>
              <a:defRPr>
                <a:solidFill>
                  <a:srgbClr val="483F36"/>
                </a:solidFill>
              </a:defRPr>
            </a:pPr>
            <a:r>
              <a:rPr>
                <a:solidFill>
                  <a:srgbClr val="1E1A17"/>
                </a:solidFill>
              </a:rPr>
              <a:t>Ray finned fishes</a:t>
            </a:r>
          </a:p>
        </p:txBody>
      </p:sp>
      <p:sp>
        <p:nvSpPr>
          <p:cNvPr id="205" name="Shape 205"/>
          <p:cNvSpPr/>
          <p:nvPr/>
        </p:nvSpPr>
        <p:spPr>
          <a:xfrm>
            <a:off x="10195641" y="8943506"/>
            <a:ext cx="2159001"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defRPr>
                <a:solidFill>
                  <a:srgbClr val="1E1A17"/>
                </a:solidFill>
              </a:defRPr>
            </a:lvl1pPr>
          </a:lstStyle>
          <a:p>
            <a:pPr>
              <a:defRPr>
                <a:solidFill>
                  <a:srgbClr val="483F36"/>
                </a:solidFill>
              </a:defRPr>
            </a:pPr>
            <a:r>
              <a:rPr>
                <a:solidFill>
                  <a:srgbClr val="1E1A17"/>
                </a:solidFill>
              </a:rPr>
              <a:t>Jawed vertebrates</a:t>
            </a:r>
          </a:p>
        </p:txBody>
      </p:sp>
      <p:sp>
        <p:nvSpPr>
          <p:cNvPr id="206" name="Shape 206"/>
          <p:cNvSpPr/>
          <p:nvPr/>
        </p:nvSpPr>
        <p:spPr>
          <a:xfrm>
            <a:off x="4010741" y="5410200"/>
            <a:ext cx="1816101"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1900"/>
              </a:lnSpc>
              <a:tabLst>
                <a:tab pos="520700" algn="l"/>
              </a:tabLst>
              <a:defRPr sz="1600">
                <a:solidFill>
                  <a:srgbClr val="483F36"/>
                </a:solidFill>
              </a:defRPr>
            </a:pPr>
            <a:r>
              <a:rPr i="1">
                <a:solidFill>
                  <a:srgbClr val="1E1A17"/>
                </a:solidFill>
              </a:rPr>
              <a:t>Hox</a:t>
            </a:r>
            <a:r>
              <a:rPr>
                <a:solidFill>
                  <a:srgbClr val="1E1A17"/>
                </a:solidFill>
              </a:rPr>
              <a:t> cluster duplication</a:t>
            </a:r>
          </a:p>
        </p:txBody>
      </p:sp>
      <p:sp>
        <p:nvSpPr>
          <p:cNvPr id="207" name="Shape 207"/>
          <p:cNvSpPr/>
          <p:nvPr/>
        </p:nvSpPr>
        <p:spPr>
          <a:xfrm>
            <a:off x="7973141" y="6565900"/>
            <a:ext cx="1536701" cy="4505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1900"/>
              </a:lnSpc>
              <a:tabLst>
                <a:tab pos="520700" algn="l"/>
              </a:tabLst>
              <a:defRPr sz="1600">
                <a:solidFill>
                  <a:srgbClr val="483F36"/>
                </a:solidFill>
              </a:defRPr>
            </a:pPr>
            <a:r>
              <a:rPr i="1">
                <a:solidFill>
                  <a:srgbClr val="1E1A17"/>
                </a:solidFill>
              </a:rPr>
              <a:t>Hox</a:t>
            </a:r>
            <a:r>
              <a:rPr>
                <a:solidFill>
                  <a:srgbClr val="1E1A17"/>
                </a:solidFill>
              </a:rPr>
              <a:t> cluster duplication</a:t>
            </a:r>
          </a:p>
        </p:txBody>
      </p:sp>
      <p:sp>
        <p:nvSpPr>
          <p:cNvPr id="208" name="Shape 208"/>
          <p:cNvSpPr/>
          <p:nvPr/>
        </p:nvSpPr>
        <p:spPr>
          <a:xfrm>
            <a:off x="5090241" y="6235700"/>
            <a:ext cx="1320801" cy="679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1900"/>
              </a:lnSpc>
              <a:tabLst>
                <a:tab pos="520700" algn="l"/>
              </a:tabLst>
              <a:defRPr sz="1600">
                <a:solidFill>
                  <a:srgbClr val="483F36"/>
                </a:solidFill>
              </a:defRPr>
            </a:pPr>
            <a:r>
              <a:rPr i="1">
                <a:solidFill>
                  <a:srgbClr val="1E1A17"/>
                </a:solidFill>
              </a:rPr>
              <a:t>Hox</a:t>
            </a:r>
            <a:r>
              <a:rPr>
                <a:solidFill>
                  <a:srgbClr val="1E1A17"/>
                </a:solidFill>
              </a:rPr>
              <a:t> cluster or genome duplications</a:t>
            </a:r>
          </a:p>
        </p:txBody>
      </p:sp>
      <p:sp>
        <p:nvSpPr>
          <p:cNvPr id="209" name="Shape 209"/>
          <p:cNvSpPr/>
          <p:nvPr/>
        </p:nvSpPr>
        <p:spPr>
          <a:xfrm>
            <a:off x="4927600" y="5003074"/>
            <a:ext cx="0" cy="331900"/>
          </a:xfrm>
          <a:prstGeom prst="line">
            <a:avLst/>
          </a:prstGeom>
          <a:ln w="50800">
            <a:solidFill>
              <a:srgbClr val="FF2600"/>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10" name="Shape 210"/>
          <p:cNvSpPr/>
          <p:nvPr/>
        </p:nvSpPr>
        <p:spPr>
          <a:xfrm>
            <a:off x="6045200" y="5777774"/>
            <a:ext cx="0" cy="331900"/>
          </a:xfrm>
          <a:prstGeom prst="line">
            <a:avLst/>
          </a:prstGeom>
          <a:ln w="50800">
            <a:solidFill>
              <a:srgbClr val="FF2600"/>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211" name="Shape 211"/>
          <p:cNvSpPr/>
          <p:nvPr/>
        </p:nvSpPr>
        <p:spPr>
          <a:xfrm>
            <a:off x="8077199" y="6527074"/>
            <a:ext cx="1" cy="331900"/>
          </a:xfrm>
          <a:prstGeom prst="line">
            <a:avLst/>
          </a:prstGeom>
          <a:ln w="50800">
            <a:solidFill>
              <a:srgbClr val="FF2600"/>
            </a:solidFill>
            <a:miter lim="400000"/>
            <a:headEnd type="triangle"/>
          </a:ln>
          <a:effectLst>
            <a:outerShdw blurRad="25400" dist="12700" dir="5400000" rotWithShape="0">
              <a:srgbClr val="000000">
                <a:alpha val="20000"/>
              </a:srgbClr>
            </a:outerShdw>
          </a:effectLst>
        </p:spPr>
        <p:txBody>
          <a:bodyPr lIns="0" tIns="0" rIns="0" bIns="0"/>
          <a:lstStyle/>
          <a:p>
            <a:pPr marL="0">
              <a:tabLst/>
              <a:defRPr sz="1200">
                <a:solidFill>
                  <a:srgbClr val="000000"/>
                </a:solidFill>
                <a:latin typeface="Helvetica"/>
                <a:ea typeface="Helvetica"/>
                <a:cs typeface="Helvetica"/>
                <a:sym typeface="Helvetica"/>
              </a:defRPr>
            </a:pPr>
            <a:endParaRPr/>
          </a:p>
        </p:txBody>
      </p:sp>
      <p:pic>
        <p:nvPicPr>
          <p:cNvPr id="212" name="Icon Cambrian fish.pdf"/>
          <p:cNvPicPr>
            <a:picLocks noChangeAspect="1"/>
          </p:cNvPicPr>
          <p:nvPr/>
        </p:nvPicPr>
        <p:blipFill>
          <a:blip r:embed="rId3">
            <a:extLst/>
          </a:blip>
          <a:stretch>
            <a:fillRect/>
          </a:stretch>
        </p:blipFill>
        <p:spPr>
          <a:xfrm>
            <a:off x="8966200" y="5257800"/>
            <a:ext cx="1270000" cy="510041"/>
          </a:xfrm>
          <a:prstGeom prst="rect">
            <a:avLst/>
          </a:prstGeom>
          <a:ln w="25400">
            <a:miter lim="400000"/>
          </a:ln>
        </p:spPr>
      </p:pic>
      <p:pic>
        <p:nvPicPr>
          <p:cNvPr id="213" name="Icon tunicate.tif"/>
          <p:cNvPicPr>
            <a:picLocks noChangeAspect="1"/>
          </p:cNvPicPr>
          <p:nvPr/>
        </p:nvPicPr>
        <p:blipFill>
          <a:blip r:embed="rId4">
            <a:extLst/>
          </a:blip>
          <a:srcRect l="8888" t="5839" r="9005" b="6116"/>
          <a:stretch>
            <a:fillRect/>
          </a:stretch>
        </p:blipFill>
        <p:spPr>
          <a:xfrm>
            <a:off x="9611816" y="2863403"/>
            <a:ext cx="502453" cy="820158"/>
          </a:xfrm>
          <a:custGeom>
            <a:avLst/>
            <a:gdLst/>
            <a:ahLst/>
            <a:cxnLst>
              <a:cxn ang="0">
                <a:pos x="wd2" y="hd2"/>
              </a:cxn>
              <a:cxn ang="5400000">
                <a:pos x="wd2" y="hd2"/>
              </a:cxn>
              <a:cxn ang="10800000">
                <a:pos x="wd2" y="hd2"/>
              </a:cxn>
              <a:cxn ang="16200000">
                <a:pos x="wd2" y="hd2"/>
              </a:cxn>
            </a:cxnLst>
            <a:rect l="0" t="0" r="r" b="b"/>
            <a:pathLst>
              <a:path w="21591" h="21501" extrusionOk="0">
                <a:moveTo>
                  <a:pt x="5338" y="0"/>
                </a:moveTo>
                <a:cubicBezTo>
                  <a:pt x="4709" y="0"/>
                  <a:pt x="2090" y="1035"/>
                  <a:pt x="1757" y="1415"/>
                </a:cubicBezTo>
                <a:cubicBezTo>
                  <a:pt x="1400" y="1821"/>
                  <a:pt x="1824" y="2875"/>
                  <a:pt x="2609" y="3548"/>
                </a:cubicBezTo>
                <a:cubicBezTo>
                  <a:pt x="3354" y="4185"/>
                  <a:pt x="3207" y="4453"/>
                  <a:pt x="2098" y="4453"/>
                </a:cubicBezTo>
                <a:cubicBezTo>
                  <a:pt x="1084" y="4453"/>
                  <a:pt x="0" y="4918"/>
                  <a:pt x="0" y="5348"/>
                </a:cubicBezTo>
                <a:cubicBezTo>
                  <a:pt x="0" y="5531"/>
                  <a:pt x="311" y="5903"/>
                  <a:pt x="682" y="6180"/>
                </a:cubicBezTo>
                <a:cubicBezTo>
                  <a:pt x="3382" y="8193"/>
                  <a:pt x="3879" y="9175"/>
                  <a:pt x="3940" y="12568"/>
                </a:cubicBezTo>
                <a:cubicBezTo>
                  <a:pt x="3966" y="14039"/>
                  <a:pt x="4167" y="15899"/>
                  <a:pt x="4383" y="16699"/>
                </a:cubicBezTo>
                <a:cubicBezTo>
                  <a:pt x="4851" y="18433"/>
                  <a:pt x="4631" y="18894"/>
                  <a:pt x="2899" y="19872"/>
                </a:cubicBezTo>
                <a:cubicBezTo>
                  <a:pt x="2271" y="20227"/>
                  <a:pt x="1754" y="20572"/>
                  <a:pt x="1757" y="20642"/>
                </a:cubicBezTo>
                <a:cubicBezTo>
                  <a:pt x="1772" y="21069"/>
                  <a:pt x="2491" y="21217"/>
                  <a:pt x="5133" y="21370"/>
                </a:cubicBezTo>
                <a:cubicBezTo>
                  <a:pt x="9106" y="21600"/>
                  <a:pt x="20140" y="21508"/>
                  <a:pt x="20977" y="21235"/>
                </a:cubicBezTo>
                <a:cubicBezTo>
                  <a:pt x="21379" y="21104"/>
                  <a:pt x="21581" y="20917"/>
                  <a:pt x="21591" y="20694"/>
                </a:cubicBezTo>
                <a:cubicBezTo>
                  <a:pt x="21600" y="20471"/>
                  <a:pt x="21412" y="20212"/>
                  <a:pt x="21028" y="19914"/>
                </a:cubicBezTo>
                <a:cubicBezTo>
                  <a:pt x="19585" y="18795"/>
                  <a:pt x="19248" y="17281"/>
                  <a:pt x="20039" y="15440"/>
                </a:cubicBezTo>
                <a:cubicBezTo>
                  <a:pt x="21236" y="12652"/>
                  <a:pt x="19619" y="9212"/>
                  <a:pt x="15519" y="5826"/>
                </a:cubicBezTo>
                <a:cubicBezTo>
                  <a:pt x="13940" y="4522"/>
                  <a:pt x="12807" y="3842"/>
                  <a:pt x="10062" y="2549"/>
                </a:cubicBezTo>
                <a:cubicBezTo>
                  <a:pt x="8767" y="1939"/>
                  <a:pt x="7291" y="1113"/>
                  <a:pt x="6771" y="718"/>
                </a:cubicBezTo>
                <a:cubicBezTo>
                  <a:pt x="6250" y="323"/>
                  <a:pt x="5598" y="0"/>
                  <a:pt x="5338" y="0"/>
                </a:cubicBezTo>
                <a:close/>
              </a:path>
            </a:pathLst>
          </a:custGeom>
          <a:ln w="12700">
            <a:miter lim="400000"/>
          </a:ln>
        </p:spPr>
      </p:pic>
      <p:pic>
        <p:nvPicPr>
          <p:cNvPr id="214" name="Icon jawed verts.png"/>
          <p:cNvPicPr>
            <a:picLocks noChangeAspect="1"/>
          </p:cNvPicPr>
          <p:nvPr/>
        </p:nvPicPr>
        <p:blipFill>
          <a:blip r:embed="rId5">
            <a:extLst/>
          </a:blip>
          <a:stretch>
            <a:fillRect/>
          </a:stretch>
        </p:blipFill>
        <p:spPr>
          <a:xfrm>
            <a:off x="9325669" y="8437916"/>
            <a:ext cx="1496280" cy="300330"/>
          </a:xfrm>
          <a:prstGeom prst="rect">
            <a:avLst/>
          </a:prstGeom>
          <a:ln w="12700">
            <a:miter lim="400000"/>
          </a:ln>
        </p:spPr>
      </p:pic>
      <p:pic>
        <p:nvPicPr>
          <p:cNvPr id="215" name="Icon lancelet.tif"/>
          <p:cNvPicPr>
            <a:picLocks noChangeAspect="1"/>
          </p:cNvPicPr>
          <p:nvPr/>
        </p:nvPicPr>
        <p:blipFill>
          <a:blip r:embed="rId6">
            <a:extLst/>
          </a:blip>
          <a:srcRect l="4339" t="5148" r="3379" b="5707"/>
          <a:stretch>
            <a:fillRect/>
          </a:stretch>
        </p:blipFill>
        <p:spPr>
          <a:xfrm>
            <a:off x="9589517" y="3916407"/>
            <a:ext cx="922968" cy="616102"/>
          </a:xfrm>
          <a:custGeom>
            <a:avLst/>
            <a:gdLst/>
            <a:ahLst/>
            <a:cxnLst>
              <a:cxn ang="0">
                <a:pos x="wd2" y="hd2"/>
              </a:cxn>
              <a:cxn ang="5400000">
                <a:pos x="wd2" y="hd2"/>
              </a:cxn>
              <a:cxn ang="10800000">
                <a:pos x="wd2" y="hd2"/>
              </a:cxn>
              <a:cxn ang="16200000">
                <a:pos x="wd2" y="hd2"/>
              </a:cxn>
            </a:cxnLst>
            <a:rect l="0" t="0" r="r" b="b"/>
            <a:pathLst>
              <a:path w="21377" h="21499" extrusionOk="0">
                <a:moveTo>
                  <a:pt x="3204" y="33"/>
                </a:moveTo>
                <a:cubicBezTo>
                  <a:pt x="2314" y="-101"/>
                  <a:pt x="478" y="194"/>
                  <a:pt x="51" y="531"/>
                </a:cubicBezTo>
                <a:cubicBezTo>
                  <a:pt x="-201" y="731"/>
                  <a:pt x="544" y="1307"/>
                  <a:pt x="1053" y="1307"/>
                </a:cubicBezTo>
                <a:cubicBezTo>
                  <a:pt x="1522" y="1307"/>
                  <a:pt x="1625" y="1457"/>
                  <a:pt x="1467" y="1902"/>
                </a:cubicBezTo>
                <a:cubicBezTo>
                  <a:pt x="1368" y="2179"/>
                  <a:pt x="1434" y="2377"/>
                  <a:pt x="1798" y="2858"/>
                </a:cubicBezTo>
                <a:cubicBezTo>
                  <a:pt x="2050" y="3191"/>
                  <a:pt x="2306" y="3467"/>
                  <a:pt x="2368" y="3467"/>
                </a:cubicBezTo>
                <a:cubicBezTo>
                  <a:pt x="2430" y="3467"/>
                  <a:pt x="2596" y="3762"/>
                  <a:pt x="2735" y="4118"/>
                </a:cubicBezTo>
                <a:cubicBezTo>
                  <a:pt x="2932" y="4622"/>
                  <a:pt x="3225" y="4904"/>
                  <a:pt x="4022" y="5406"/>
                </a:cubicBezTo>
                <a:cubicBezTo>
                  <a:pt x="5787" y="6517"/>
                  <a:pt x="7088" y="7205"/>
                  <a:pt x="8195" y="7594"/>
                </a:cubicBezTo>
                <a:cubicBezTo>
                  <a:pt x="9628" y="8098"/>
                  <a:pt x="10698" y="8890"/>
                  <a:pt x="12157" y="10530"/>
                </a:cubicBezTo>
                <a:cubicBezTo>
                  <a:pt x="12826" y="11283"/>
                  <a:pt x="13768" y="12146"/>
                  <a:pt x="14253" y="12442"/>
                </a:cubicBezTo>
                <a:cubicBezTo>
                  <a:pt x="14737" y="12738"/>
                  <a:pt x="15396" y="13283"/>
                  <a:pt x="15714" y="13660"/>
                </a:cubicBezTo>
                <a:cubicBezTo>
                  <a:pt x="17016" y="15204"/>
                  <a:pt x="19562" y="18835"/>
                  <a:pt x="20255" y="20128"/>
                </a:cubicBezTo>
                <a:cubicBezTo>
                  <a:pt x="20663" y="20888"/>
                  <a:pt x="21089" y="21499"/>
                  <a:pt x="21193" y="21499"/>
                </a:cubicBezTo>
                <a:cubicBezTo>
                  <a:pt x="21309" y="21499"/>
                  <a:pt x="21369" y="21440"/>
                  <a:pt x="21377" y="21291"/>
                </a:cubicBezTo>
                <a:cubicBezTo>
                  <a:pt x="21399" y="20844"/>
                  <a:pt x="20894" y="19615"/>
                  <a:pt x="19630" y="16915"/>
                </a:cubicBezTo>
                <a:cubicBezTo>
                  <a:pt x="18818" y="15180"/>
                  <a:pt x="17906" y="13184"/>
                  <a:pt x="17599" y="12483"/>
                </a:cubicBezTo>
                <a:cubicBezTo>
                  <a:pt x="15994" y="8821"/>
                  <a:pt x="11809" y="4009"/>
                  <a:pt x="8563" y="2096"/>
                </a:cubicBezTo>
                <a:cubicBezTo>
                  <a:pt x="7015" y="1184"/>
                  <a:pt x="4548" y="235"/>
                  <a:pt x="3204" y="33"/>
                </a:cubicBezTo>
                <a:close/>
              </a:path>
            </a:pathLst>
          </a:custGeom>
          <a:ln w="12700">
            <a:miter lim="400000"/>
          </a:ln>
        </p:spPr>
      </p:pic>
      <p:pic>
        <p:nvPicPr>
          <p:cNvPr id="216" name="Icon shark.tif"/>
          <p:cNvPicPr>
            <a:picLocks noChangeAspect="1"/>
          </p:cNvPicPr>
          <p:nvPr/>
        </p:nvPicPr>
        <p:blipFill>
          <a:blip r:embed="rId7">
            <a:extLst/>
          </a:blip>
          <a:srcRect l="3808" t="4716" r="3316" b="6636"/>
          <a:stretch>
            <a:fillRect/>
          </a:stretch>
        </p:blipFill>
        <p:spPr>
          <a:xfrm>
            <a:off x="9658131" y="6707015"/>
            <a:ext cx="953427" cy="513098"/>
          </a:xfrm>
          <a:custGeom>
            <a:avLst/>
            <a:gdLst/>
            <a:ahLst/>
            <a:cxnLst>
              <a:cxn ang="0">
                <a:pos x="wd2" y="hd2"/>
              </a:cxn>
              <a:cxn ang="5400000">
                <a:pos x="wd2" y="hd2"/>
              </a:cxn>
              <a:cxn ang="10800000">
                <a:pos x="wd2" y="hd2"/>
              </a:cxn>
              <a:cxn ang="16200000">
                <a:pos x="wd2" y="hd2"/>
              </a:cxn>
            </a:cxnLst>
            <a:rect l="0" t="0" r="r" b="b"/>
            <a:pathLst>
              <a:path w="21563" h="21400" extrusionOk="0">
                <a:moveTo>
                  <a:pt x="21481" y="0"/>
                </a:moveTo>
                <a:cubicBezTo>
                  <a:pt x="21237" y="0"/>
                  <a:pt x="20729" y="1083"/>
                  <a:pt x="20484" y="2135"/>
                </a:cubicBezTo>
                <a:cubicBezTo>
                  <a:pt x="20356" y="2687"/>
                  <a:pt x="20131" y="3948"/>
                  <a:pt x="19982" y="4933"/>
                </a:cubicBezTo>
                <a:cubicBezTo>
                  <a:pt x="19430" y="8559"/>
                  <a:pt x="18911" y="9960"/>
                  <a:pt x="17926" y="10461"/>
                </a:cubicBezTo>
                <a:cubicBezTo>
                  <a:pt x="17449" y="10704"/>
                  <a:pt x="17145" y="10478"/>
                  <a:pt x="17145" y="9882"/>
                </a:cubicBezTo>
                <a:cubicBezTo>
                  <a:pt x="17145" y="9674"/>
                  <a:pt x="17001" y="9766"/>
                  <a:pt x="16687" y="10163"/>
                </a:cubicBezTo>
                <a:cubicBezTo>
                  <a:pt x="16255" y="10711"/>
                  <a:pt x="16155" y="10737"/>
                  <a:pt x="15233" y="10610"/>
                </a:cubicBezTo>
                <a:cubicBezTo>
                  <a:pt x="13921" y="10430"/>
                  <a:pt x="11774" y="9504"/>
                  <a:pt x="11365" y="8938"/>
                </a:cubicBezTo>
                <a:cubicBezTo>
                  <a:pt x="11058" y="8515"/>
                  <a:pt x="11032" y="8366"/>
                  <a:pt x="11032" y="6687"/>
                </a:cubicBezTo>
                <a:cubicBezTo>
                  <a:pt x="11032" y="5699"/>
                  <a:pt x="11073" y="4562"/>
                  <a:pt x="11122" y="4155"/>
                </a:cubicBezTo>
                <a:cubicBezTo>
                  <a:pt x="11203" y="3485"/>
                  <a:pt x="11185" y="3410"/>
                  <a:pt x="10925" y="3410"/>
                </a:cubicBezTo>
                <a:cubicBezTo>
                  <a:pt x="10348" y="3410"/>
                  <a:pt x="9342" y="5113"/>
                  <a:pt x="8385" y="7714"/>
                </a:cubicBezTo>
                <a:cubicBezTo>
                  <a:pt x="7857" y="9146"/>
                  <a:pt x="7738" y="9281"/>
                  <a:pt x="5907" y="10362"/>
                </a:cubicBezTo>
                <a:cubicBezTo>
                  <a:pt x="5101" y="10838"/>
                  <a:pt x="2024" y="13027"/>
                  <a:pt x="1159" y="13739"/>
                </a:cubicBezTo>
                <a:cubicBezTo>
                  <a:pt x="400" y="14363"/>
                  <a:pt x="17" y="14933"/>
                  <a:pt x="1" y="15510"/>
                </a:cubicBezTo>
                <a:cubicBezTo>
                  <a:pt x="-15" y="16086"/>
                  <a:pt x="344" y="16666"/>
                  <a:pt x="1069" y="17264"/>
                </a:cubicBezTo>
                <a:cubicBezTo>
                  <a:pt x="1360" y="17505"/>
                  <a:pt x="1665" y="17876"/>
                  <a:pt x="1751" y="18092"/>
                </a:cubicBezTo>
                <a:cubicBezTo>
                  <a:pt x="2065" y="18883"/>
                  <a:pt x="3325" y="19177"/>
                  <a:pt x="6652" y="19251"/>
                </a:cubicBezTo>
                <a:lnTo>
                  <a:pt x="9803" y="19317"/>
                </a:lnTo>
                <a:lnTo>
                  <a:pt x="11167" y="20227"/>
                </a:lnTo>
                <a:cubicBezTo>
                  <a:pt x="11919" y="20726"/>
                  <a:pt x="12672" y="21180"/>
                  <a:pt x="12837" y="21237"/>
                </a:cubicBezTo>
                <a:cubicBezTo>
                  <a:pt x="13883" y="21600"/>
                  <a:pt x="13866" y="21386"/>
                  <a:pt x="12765" y="20294"/>
                </a:cubicBezTo>
                <a:cubicBezTo>
                  <a:pt x="12154" y="19687"/>
                  <a:pt x="11672" y="19098"/>
                  <a:pt x="11697" y="18986"/>
                </a:cubicBezTo>
                <a:cubicBezTo>
                  <a:pt x="11721" y="18874"/>
                  <a:pt x="12272" y="18465"/>
                  <a:pt x="12926" y="18075"/>
                </a:cubicBezTo>
                <a:cubicBezTo>
                  <a:pt x="13581" y="17686"/>
                  <a:pt x="14416" y="17153"/>
                  <a:pt x="14775" y="16884"/>
                </a:cubicBezTo>
                <a:cubicBezTo>
                  <a:pt x="15356" y="16449"/>
                  <a:pt x="15466" y="16439"/>
                  <a:pt x="15763" y="16718"/>
                </a:cubicBezTo>
                <a:cubicBezTo>
                  <a:pt x="15947" y="16891"/>
                  <a:pt x="16286" y="17106"/>
                  <a:pt x="16517" y="17198"/>
                </a:cubicBezTo>
                <a:cubicBezTo>
                  <a:pt x="16895" y="17348"/>
                  <a:pt x="16927" y="17315"/>
                  <a:pt x="16840" y="16933"/>
                </a:cubicBezTo>
                <a:cubicBezTo>
                  <a:pt x="16686" y="16260"/>
                  <a:pt x="16744" y="15687"/>
                  <a:pt x="17010" y="15228"/>
                </a:cubicBezTo>
                <a:cubicBezTo>
                  <a:pt x="17296" y="14737"/>
                  <a:pt x="19222" y="12296"/>
                  <a:pt x="19452" y="12133"/>
                </a:cubicBezTo>
                <a:cubicBezTo>
                  <a:pt x="19537" y="12073"/>
                  <a:pt x="19869" y="12396"/>
                  <a:pt x="20188" y="12845"/>
                </a:cubicBezTo>
                <a:cubicBezTo>
                  <a:pt x="20507" y="13294"/>
                  <a:pt x="20842" y="13672"/>
                  <a:pt x="20942" y="13672"/>
                </a:cubicBezTo>
                <a:cubicBezTo>
                  <a:pt x="21139" y="13672"/>
                  <a:pt x="21132" y="13522"/>
                  <a:pt x="20780" y="11835"/>
                </a:cubicBezTo>
                <a:cubicBezTo>
                  <a:pt x="20381" y="9922"/>
                  <a:pt x="20619" y="5091"/>
                  <a:pt x="21220" y="2946"/>
                </a:cubicBezTo>
                <a:cubicBezTo>
                  <a:pt x="21438" y="2171"/>
                  <a:pt x="21585" y="903"/>
                  <a:pt x="21561" y="315"/>
                </a:cubicBezTo>
                <a:cubicBezTo>
                  <a:pt x="21553" y="118"/>
                  <a:pt x="21530" y="0"/>
                  <a:pt x="21481" y="0"/>
                </a:cubicBezTo>
                <a:close/>
              </a:path>
            </a:pathLst>
          </a:custGeom>
          <a:ln w="12700">
            <a:miter lim="400000"/>
          </a:ln>
        </p:spPr>
      </p:pic>
      <p:pic>
        <p:nvPicPr>
          <p:cNvPr id="217" name="Icon agnatha-2.tif"/>
          <p:cNvPicPr>
            <a:picLocks noChangeAspect="1"/>
          </p:cNvPicPr>
          <p:nvPr/>
        </p:nvPicPr>
        <p:blipFill>
          <a:blip r:embed="rId8">
            <a:extLst/>
          </a:blip>
          <a:srcRect l="1504" t="1162" r="487" b="7352"/>
          <a:stretch>
            <a:fillRect/>
          </a:stretch>
        </p:blipFill>
        <p:spPr>
          <a:xfrm rot="2252604">
            <a:off x="9359261" y="6299442"/>
            <a:ext cx="1408123" cy="279800"/>
          </a:xfrm>
          <a:custGeom>
            <a:avLst/>
            <a:gdLst/>
            <a:ahLst/>
            <a:cxnLst>
              <a:cxn ang="0">
                <a:pos x="wd2" y="hd2"/>
              </a:cxn>
              <a:cxn ang="5400000">
                <a:pos x="wd2" y="hd2"/>
              </a:cxn>
              <a:cxn ang="10800000">
                <a:pos x="wd2" y="hd2"/>
              </a:cxn>
              <a:cxn ang="16200000">
                <a:pos x="wd2" y="hd2"/>
              </a:cxn>
            </a:cxnLst>
            <a:rect l="0" t="0" r="r" b="b"/>
            <a:pathLst>
              <a:path w="21596" h="21595" extrusionOk="0">
                <a:moveTo>
                  <a:pt x="7487" y="0"/>
                </a:moveTo>
                <a:cubicBezTo>
                  <a:pt x="6910" y="81"/>
                  <a:pt x="6174" y="158"/>
                  <a:pt x="6160" y="276"/>
                </a:cubicBezTo>
                <a:cubicBezTo>
                  <a:pt x="6123" y="578"/>
                  <a:pt x="6007" y="827"/>
                  <a:pt x="5904" y="827"/>
                </a:cubicBezTo>
                <a:cubicBezTo>
                  <a:pt x="5654" y="827"/>
                  <a:pt x="4326" y="4058"/>
                  <a:pt x="3347" y="7045"/>
                </a:cubicBezTo>
                <a:cubicBezTo>
                  <a:pt x="2914" y="8368"/>
                  <a:pt x="2265" y="9861"/>
                  <a:pt x="1905" y="10384"/>
                </a:cubicBezTo>
                <a:cubicBezTo>
                  <a:pt x="1022" y="11667"/>
                  <a:pt x="462" y="13324"/>
                  <a:pt x="207" y="15407"/>
                </a:cubicBezTo>
                <a:cubicBezTo>
                  <a:pt x="73" y="16497"/>
                  <a:pt x="3" y="17728"/>
                  <a:pt x="0" y="18776"/>
                </a:cubicBezTo>
                <a:cubicBezTo>
                  <a:pt x="-4" y="19825"/>
                  <a:pt x="60" y="20698"/>
                  <a:pt x="188" y="21074"/>
                </a:cubicBezTo>
                <a:cubicBezTo>
                  <a:pt x="308" y="21425"/>
                  <a:pt x="463" y="21600"/>
                  <a:pt x="645" y="21594"/>
                </a:cubicBezTo>
                <a:cubicBezTo>
                  <a:pt x="1191" y="21578"/>
                  <a:pt x="1955" y="20046"/>
                  <a:pt x="2538" y="17582"/>
                </a:cubicBezTo>
                <a:cubicBezTo>
                  <a:pt x="3315" y="14300"/>
                  <a:pt x="5170" y="8738"/>
                  <a:pt x="5953" y="7351"/>
                </a:cubicBezTo>
                <a:cubicBezTo>
                  <a:pt x="6699" y="6029"/>
                  <a:pt x="7617" y="5795"/>
                  <a:pt x="8205" y="6800"/>
                </a:cubicBezTo>
                <a:cubicBezTo>
                  <a:pt x="8432" y="7189"/>
                  <a:pt x="9123" y="9406"/>
                  <a:pt x="9739" y="11731"/>
                </a:cubicBezTo>
                <a:cubicBezTo>
                  <a:pt x="11021" y="16576"/>
                  <a:pt x="11714" y="18264"/>
                  <a:pt x="12630" y="18746"/>
                </a:cubicBezTo>
                <a:cubicBezTo>
                  <a:pt x="13404" y="19153"/>
                  <a:pt x="14103" y="18202"/>
                  <a:pt x="16465" y="13477"/>
                </a:cubicBezTo>
                <a:cubicBezTo>
                  <a:pt x="17950" y="10506"/>
                  <a:pt x="18912" y="9251"/>
                  <a:pt x="20555" y="8240"/>
                </a:cubicBezTo>
                <a:cubicBezTo>
                  <a:pt x="21185" y="7852"/>
                  <a:pt x="21468" y="7742"/>
                  <a:pt x="21596" y="7137"/>
                </a:cubicBezTo>
                <a:lnTo>
                  <a:pt x="20342" y="6953"/>
                </a:lnTo>
                <a:cubicBezTo>
                  <a:pt x="18735" y="6747"/>
                  <a:pt x="17876" y="7363"/>
                  <a:pt x="15217" y="10537"/>
                </a:cubicBezTo>
                <a:cubicBezTo>
                  <a:pt x="13851" y="12167"/>
                  <a:pt x="13002" y="12923"/>
                  <a:pt x="12733" y="12742"/>
                </a:cubicBezTo>
                <a:cubicBezTo>
                  <a:pt x="12137" y="12340"/>
                  <a:pt x="11503" y="10601"/>
                  <a:pt x="10579" y="6861"/>
                </a:cubicBezTo>
                <a:cubicBezTo>
                  <a:pt x="10129" y="5041"/>
                  <a:pt x="9490" y="2919"/>
                  <a:pt x="9160" y="2144"/>
                </a:cubicBezTo>
                <a:cubicBezTo>
                  <a:pt x="8830" y="1369"/>
                  <a:pt x="8473" y="490"/>
                  <a:pt x="8369" y="214"/>
                </a:cubicBezTo>
                <a:cubicBezTo>
                  <a:pt x="8336" y="126"/>
                  <a:pt x="7854" y="72"/>
                  <a:pt x="7487" y="0"/>
                </a:cubicBezTo>
                <a:close/>
              </a:path>
            </a:pathLst>
          </a:custGeom>
          <a:ln w="12700">
            <a:miter lim="400000"/>
          </a:ln>
        </p:spPr>
      </p:pic>
      <p:pic>
        <p:nvPicPr>
          <p:cNvPr id="218" name="Icon teleost.tif"/>
          <p:cNvPicPr>
            <a:picLocks noChangeAspect="1"/>
          </p:cNvPicPr>
          <p:nvPr/>
        </p:nvPicPr>
        <p:blipFill>
          <a:blip r:embed="rId9">
            <a:extLst/>
          </a:blip>
          <a:srcRect l="2697" t="7066" r="2737" b="6638"/>
          <a:stretch>
            <a:fillRect/>
          </a:stretch>
        </p:blipFill>
        <p:spPr>
          <a:xfrm>
            <a:off x="9593599" y="7747278"/>
            <a:ext cx="845717" cy="304534"/>
          </a:xfrm>
          <a:custGeom>
            <a:avLst/>
            <a:gdLst/>
            <a:ahLst/>
            <a:cxnLst>
              <a:cxn ang="0">
                <a:pos x="wd2" y="hd2"/>
              </a:cxn>
              <a:cxn ang="5400000">
                <a:pos x="wd2" y="hd2"/>
              </a:cxn>
              <a:cxn ang="10800000">
                <a:pos x="wd2" y="hd2"/>
              </a:cxn>
              <a:cxn ang="16200000">
                <a:pos x="wd2" y="hd2"/>
              </a:cxn>
            </a:cxnLst>
            <a:rect l="0" t="0" r="r" b="b"/>
            <a:pathLst>
              <a:path w="21449" h="21082" extrusionOk="0">
                <a:moveTo>
                  <a:pt x="9793" y="63"/>
                </a:moveTo>
                <a:cubicBezTo>
                  <a:pt x="8782" y="-170"/>
                  <a:pt x="8087" y="239"/>
                  <a:pt x="7649" y="1327"/>
                </a:cubicBezTo>
                <a:cubicBezTo>
                  <a:pt x="7376" y="2005"/>
                  <a:pt x="6312" y="2615"/>
                  <a:pt x="5384" y="2618"/>
                </a:cubicBezTo>
                <a:cubicBezTo>
                  <a:pt x="4663" y="2621"/>
                  <a:pt x="3630" y="3592"/>
                  <a:pt x="2787" y="5063"/>
                </a:cubicBezTo>
                <a:cubicBezTo>
                  <a:pt x="2422" y="5700"/>
                  <a:pt x="2012" y="6315"/>
                  <a:pt x="1871" y="6437"/>
                </a:cubicBezTo>
                <a:cubicBezTo>
                  <a:pt x="1731" y="6559"/>
                  <a:pt x="1422" y="7065"/>
                  <a:pt x="1187" y="7564"/>
                </a:cubicBezTo>
                <a:cubicBezTo>
                  <a:pt x="951" y="8062"/>
                  <a:pt x="590" y="8734"/>
                  <a:pt x="381" y="9047"/>
                </a:cubicBezTo>
                <a:cubicBezTo>
                  <a:pt x="-3" y="9625"/>
                  <a:pt x="-139" y="10668"/>
                  <a:pt x="170" y="10668"/>
                </a:cubicBezTo>
                <a:cubicBezTo>
                  <a:pt x="263" y="10668"/>
                  <a:pt x="414" y="10899"/>
                  <a:pt x="502" y="11190"/>
                </a:cubicBezTo>
                <a:cubicBezTo>
                  <a:pt x="632" y="11618"/>
                  <a:pt x="627" y="11854"/>
                  <a:pt x="502" y="12399"/>
                </a:cubicBezTo>
                <a:cubicBezTo>
                  <a:pt x="417" y="12770"/>
                  <a:pt x="370" y="13096"/>
                  <a:pt x="391" y="13141"/>
                </a:cubicBezTo>
                <a:cubicBezTo>
                  <a:pt x="641" y="13655"/>
                  <a:pt x="1622" y="14679"/>
                  <a:pt x="1871" y="14679"/>
                </a:cubicBezTo>
                <a:cubicBezTo>
                  <a:pt x="2048" y="14679"/>
                  <a:pt x="2232" y="14825"/>
                  <a:pt x="2274" y="15009"/>
                </a:cubicBezTo>
                <a:cubicBezTo>
                  <a:pt x="2315" y="15193"/>
                  <a:pt x="2575" y="15360"/>
                  <a:pt x="2858" y="15366"/>
                </a:cubicBezTo>
                <a:cubicBezTo>
                  <a:pt x="3140" y="15373"/>
                  <a:pt x="3514" y="15570"/>
                  <a:pt x="3683" y="15833"/>
                </a:cubicBezTo>
                <a:cubicBezTo>
                  <a:pt x="3852" y="16096"/>
                  <a:pt x="4268" y="16321"/>
                  <a:pt x="4619" y="16328"/>
                </a:cubicBezTo>
                <a:cubicBezTo>
                  <a:pt x="5369" y="16342"/>
                  <a:pt x="5810" y="16818"/>
                  <a:pt x="6069" y="17894"/>
                </a:cubicBezTo>
                <a:cubicBezTo>
                  <a:pt x="6171" y="18322"/>
                  <a:pt x="6541" y="19197"/>
                  <a:pt x="6894" y="19844"/>
                </a:cubicBezTo>
                <a:cubicBezTo>
                  <a:pt x="7429" y="20829"/>
                  <a:pt x="8212" y="21430"/>
                  <a:pt x="8212" y="20861"/>
                </a:cubicBezTo>
                <a:cubicBezTo>
                  <a:pt x="8212" y="20775"/>
                  <a:pt x="8039" y="20193"/>
                  <a:pt x="7830" y="19542"/>
                </a:cubicBezTo>
                <a:cubicBezTo>
                  <a:pt x="7621" y="18891"/>
                  <a:pt x="7483" y="18143"/>
                  <a:pt x="7518" y="17894"/>
                </a:cubicBezTo>
                <a:cubicBezTo>
                  <a:pt x="7603" y="17292"/>
                  <a:pt x="9193" y="16896"/>
                  <a:pt x="9964" y="17289"/>
                </a:cubicBezTo>
                <a:cubicBezTo>
                  <a:pt x="10287" y="17454"/>
                  <a:pt x="10644" y="17831"/>
                  <a:pt x="10759" y="18114"/>
                </a:cubicBezTo>
                <a:cubicBezTo>
                  <a:pt x="11039" y="18796"/>
                  <a:pt x="12080" y="19212"/>
                  <a:pt x="12198" y="18691"/>
                </a:cubicBezTo>
                <a:cubicBezTo>
                  <a:pt x="12247" y="18477"/>
                  <a:pt x="12192" y="18121"/>
                  <a:pt x="12078" y="17894"/>
                </a:cubicBezTo>
                <a:cubicBezTo>
                  <a:pt x="11757" y="17253"/>
                  <a:pt x="12044" y="16835"/>
                  <a:pt x="13326" y="16081"/>
                </a:cubicBezTo>
                <a:cubicBezTo>
                  <a:pt x="14241" y="15542"/>
                  <a:pt x="14555" y="15490"/>
                  <a:pt x="15017" y="15778"/>
                </a:cubicBezTo>
                <a:cubicBezTo>
                  <a:pt x="15434" y="16039"/>
                  <a:pt x="15689" y="16014"/>
                  <a:pt x="15983" y="15723"/>
                </a:cubicBezTo>
                <a:cubicBezTo>
                  <a:pt x="16203" y="15506"/>
                  <a:pt x="16531" y="15339"/>
                  <a:pt x="16708" y="15339"/>
                </a:cubicBezTo>
                <a:cubicBezTo>
                  <a:pt x="17252" y="15339"/>
                  <a:pt x="17195" y="14747"/>
                  <a:pt x="16627" y="14515"/>
                </a:cubicBezTo>
                <a:cubicBezTo>
                  <a:pt x="16069" y="14286"/>
                  <a:pt x="15565" y="13256"/>
                  <a:pt x="15812" y="12839"/>
                </a:cubicBezTo>
                <a:cubicBezTo>
                  <a:pt x="15886" y="12714"/>
                  <a:pt x="16356" y="12530"/>
                  <a:pt x="16859" y="12426"/>
                </a:cubicBezTo>
                <a:cubicBezTo>
                  <a:pt x="17709" y="12251"/>
                  <a:pt x="17805" y="12303"/>
                  <a:pt x="18248" y="13141"/>
                </a:cubicBezTo>
                <a:cubicBezTo>
                  <a:pt x="19387" y="15295"/>
                  <a:pt x="21461" y="16432"/>
                  <a:pt x="21449" y="14899"/>
                </a:cubicBezTo>
                <a:cubicBezTo>
                  <a:pt x="21447" y="14681"/>
                  <a:pt x="21077" y="13812"/>
                  <a:pt x="20623" y="12976"/>
                </a:cubicBezTo>
                <a:cubicBezTo>
                  <a:pt x="19506" y="10916"/>
                  <a:pt x="19497" y="10411"/>
                  <a:pt x="20472" y="7564"/>
                </a:cubicBezTo>
                <a:cubicBezTo>
                  <a:pt x="21299" y="5153"/>
                  <a:pt x="21390" y="4498"/>
                  <a:pt x="20875" y="4816"/>
                </a:cubicBezTo>
                <a:cubicBezTo>
                  <a:pt x="19535" y="5645"/>
                  <a:pt x="19018" y="6124"/>
                  <a:pt x="18681" y="6822"/>
                </a:cubicBezTo>
                <a:cubicBezTo>
                  <a:pt x="17802" y="8642"/>
                  <a:pt x="15329" y="8864"/>
                  <a:pt x="15329" y="7124"/>
                </a:cubicBezTo>
                <a:cubicBezTo>
                  <a:pt x="15329" y="6834"/>
                  <a:pt x="15489" y="6437"/>
                  <a:pt x="15691" y="6245"/>
                </a:cubicBezTo>
                <a:cubicBezTo>
                  <a:pt x="16107" y="5849"/>
                  <a:pt x="16072" y="5311"/>
                  <a:pt x="15631" y="5311"/>
                </a:cubicBezTo>
                <a:cubicBezTo>
                  <a:pt x="15470" y="5311"/>
                  <a:pt x="15310" y="5138"/>
                  <a:pt x="15269" y="4954"/>
                </a:cubicBezTo>
                <a:cubicBezTo>
                  <a:pt x="15227" y="4769"/>
                  <a:pt x="15030" y="4624"/>
                  <a:pt x="14836" y="4624"/>
                </a:cubicBezTo>
                <a:cubicBezTo>
                  <a:pt x="14641" y="4624"/>
                  <a:pt x="14449" y="4471"/>
                  <a:pt x="14403" y="4267"/>
                </a:cubicBezTo>
                <a:cubicBezTo>
                  <a:pt x="14351" y="4035"/>
                  <a:pt x="14130" y="3970"/>
                  <a:pt x="13829" y="4102"/>
                </a:cubicBezTo>
                <a:cubicBezTo>
                  <a:pt x="13237" y="4360"/>
                  <a:pt x="13081" y="4145"/>
                  <a:pt x="13245" y="3305"/>
                </a:cubicBezTo>
                <a:cubicBezTo>
                  <a:pt x="13356" y="2740"/>
                  <a:pt x="13298" y="2660"/>
                  <a:pt x="12692" y="2453"/>
                </a:cubicBezTo>
                <a:cubicBezTo>
                  <a:pt x="12323" y="2328"/>
                  <a:pt x="11964" y="1995"/>
                  <a:pt x="11886" y="1739"/>
                </a:cubicBezTo>
                <a:cubicBezTo>
                  <a:pt x="11809" y="1483"/>
                  <a:pt x="11557" y="1272"/>
                  <a:pt x="11333" y="1272"/>
                </a:cubicBezTo>
                <a:cubicBezTo>
                  <a:pt x="11098" y="1272"/>
                  <a:pt x="10878" y="1065"/>
                  <a:pt x="10819" y="777"/>
                </a:cubicBezTo>
                <a:cubicBezTo>
                  <a:pt x="10750" y="437"/>
                  <a:pt x="10423" y="209"/>
                  <a:pt x="9793" y="63"/>
                </a:cubicBezTo>
                <a:close/>
              </a:path>
            </a:pathLst>
          </a:custGeom>
          <a:ln w="12700">
            <a:miter lim="400000"/>
          </a:ln>
        </p:spPr>
      </p:pic>
      <p:pic>
        <p:nvPicPr>
          <p:cNvPr id="219" name="Icon agnatha-2.tif"/>
          <p:cNvPicPr>
            <a:picLocks noChangeAspect="1"/>
          </p:cNvPicPr>
          <p:nvPr/>
        </p:nvPicPr>
        <p:blipFill>
          <a:blip r:embed="rId8">
            <a:extLst/>
          </a:blip>
          <a:srcRect l="1504" t="1162" r="487" b="7352"/>
          <a:stretch>
            <a:fillRect/>
          </a:stretch>
        </p:blipFill>
        <p:spPr>
          <a:xfrm rot="2252604">
            <a:off x="9308461" y="4724642"/>
            <a:ext cx="1408123" cy="279800"/>
          </a:xfrm>
          <a:custGeom>
            <a:avLst/>
            <a:gdLst/>
            <a:ahLst/>
            <a:cxnLst>
              <a:cxn ang="0">
                <a:pos x="wd2" y="hd2"/>
              </a:cxn>
              <a:cxn ang="5400000">
                <a:pos x="wd2" y="hd2"/>
              </a:cxn>
              <a:cxn ang="10800000">
                <a:pos x="wd2" y="hd2"/>
              </a:cxn>
              <a:cxn ang="16200000">
                <a:pos x="wd2" y="hd2"/>
              </a:cxn>
            </a:cxnLst>
            <a:rect l="0" t="0" r="r" b="b"/>
            <a:pathLst>
              <a:path w="21596" h="21595" extrusionOk="0">
                <a:moveTo>
                  <a:pt x="7487" y="0"/>
                </a:moveTo>
                <a:cubicBezTo>
                  <a:pt x="6910" y="81"/>
                  <a:pt x="6174" y="158"/>
                  <a:pt x="6160" y="276"/>
                </a:cubicBezTo>
                <a:cubicBezTo>
                  <a:pt x="6123" y="578"/>
                  <a:pt x="6007" y="827"/>
                  <a:pt x="5904" y="827"/>
                </a:cubicBezTo>
                <a:cubicBezTo>
                  <a:pt x="5654" y="827"/>
                  <a:pt x="4326" y="4058"/>
                  <a:pt x="3347" y="7045"/>
                </a:cubicBezTo>
                <a:cubicBezTo>
                  <a:pt x="2914" y="8368"/>
                  <a:pt x="2265" y="9861"/>
                  <a:pt x="1905" y="10384"/>
                </a:cubicBezTo>
                <a:cubicBezTo>
                  <a:pt x="1022" y="11667"/>
                  <a:pt x="462" y="13324"/>
                  <a:pt x="207" y="15407"/>
                </a:cubicBezTo>
                <a:cubicBezTo>
                  <a:pt x="73" y="16497"/>
                  <a:pt x="3" y="17728"/>
                  <a:pt x="0" y="18776"/>
                </a:cubicBezTo>
                <a:cubicBezTo>
                  <a:pt x="-4" y="19825"/>
                  <a:pt x="60" y="20698"/>
                  <a:pt x="188" y="21074"/>
                </a:cubicBezTo>
                <a:cubicBezTo>
                  <a:pt x="308" y="21425"/>
                  <a:pt x="463" y="21600"/>
                  <a:pt x="645" y="21594"/>
                </a:cubicBezTo>
                <a:cubicBezTo>
                  <a:pt x="1191" y="21578"/>
                  <a:pt x="1955" y="20046"/>
                  <a:pt x="2538" y="17582"/>
                </a:cubicBezTo>
                <a:cubicBezTo>
                  <a:pt x="3315" y="14300"/>
                  <a:pt x="5170" y="8738"/>
                  <a:pt x="5953" y="7351"/>
                </a:cubicBezTo>
                <a:cubicBezTo>
                  <a:pt x="6699" y="6029"/>
                  <a:pt x="7617" y="5795"/>
                  <a:pt x="8205" y="6800"/>
                </a:cubicBezTo>
                <a:cubicBezTo>
                  <a:pt x="8432" y="7189"/>
                  <a:pt x="9123" y="9406"/>
                  <a:pt x="9739" y="11731"/>
                </a:cubicBezTo>
                <a:cubicBezTo>
                  <a:pt x="11021" y="16576"/>
                  <a:pt x="11714" y="18264"/>
                  <a:pt x="12630" y="18746"/>
                </a:cubicBezTo>
                <a:cubicBezTo>
                  <a:pt x="13404" y="19153"/>
                  <a:pt x="14103" y="18202"/>
                  <a:pt x="16465" y="13477"/>
                </a:cubicBezTo>
                <a:cubicBezTo>
                  <a:pt x="17950" y="10506"/>
                  <a:pt x="18912" y="9251"/>
                  <a:pt x="20555" y="8240"/>
                </a:cubicBezTo>
                <a:cubicBezTo>
                  <a:pt x="21185" y="7852"/>
                  <a:pt x="21468" y="7742"/>
                  <a:pt x="21596" y="7137"/>
                </a:cubicBezTo>
                <a:lnTo>
                  <a:pt x="20342" y="6953"/>
                </a:lnTo>
                <a:cubicBezTo>
                  <a:pt x="18735" y="6747"/>
                  <a:pt x="17876" y="7363"/>
                  <a:pt x="15217" y="10537"/>
                </a:cubicBezTo>
                <a:cubicBezTo>
                  <a:pt x="13851" y="12167"/>
                  <a:pt x="13002" y="12923"/>
                  <a:pt x="12733" y="12742"/>
                </a:cubicBezTo>
                <a:cubicBezTo>
                  <a:pt x="12137" y="12340"/>
                  <a:pt x="11503" y="10601"/>
                  <a:pt x="10579" y="6861"/>
                </a:cubicBezTo>
                <a:cubicBezTo>
                  <a:pt x="10129" y="5041"/>
                  <a:pt x="9490" y="2919"/>
                  <a:pt x="9160" y="2144"/>
                </a:cubicBezTo>
                <a:cubicBezTo>
                  <a:pt x="8830" y="1369"/>
                  <a:pt x="8473" y="490"/>
                  <a:pt x="8369" y="214"/>
                </a:cubicBezTo>
                <a:cubicBezTo>
                  <a:pt x="8336" y="126"/>
                  <a:pt x="7854" y="72"/>
                  <a:pt x="7487"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9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9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9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9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1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1" build="p" bldLvl="5" animBg="1" advAuto="0"/>
    </p:bldLst>
  </p:timing>
</p:sld>
</file>

<file path=ppt/theme/theme1.xml><?xml version="1.0" encoding="utf-8"?>
<a:theme xmlns:a="http://schemas.openxmlformats.org/drawingml/2006/main" name="White">
  <a:themeElements>
    <a:clrScheme name="Custom 80">
      <a:dk1>
        <a:srgbClr val="949494"/>
      </a:dk1>
      <a:lt1>
        <a:srgbClr val="00699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6695"/>
      </a:hlink>
      <a:folHlink>
        <a:srgbClr val="C4E0ED"/>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3586</Words>
  <Application>Microsoft Macintosh PowerPoint</Application>
  <PresentationFormat>Custom</PresentationFormat>
  <Paragraphs>443</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Gill Sans</vt:lpstr>
      <vt:lpstr>Helvetica</vt:lpstr>
      <vt:lpstr>Hoefler Text</vt:lpstr>
      <vt:lpstr>Lucida Grande</vt:lpstr>
      <vt:lpstr>Myriad Pro</vt:lpstr>
      <vt:lpstr>Myriad Pro Semibold</vt:lpstr>
      <vt:lpstr>Savoye LET</vt:lpstr>
      <vt:lpstr>Arial</vt:lpstr>
      <vt:lpstr>White</vt:lpstr>
      <vt:lpstr>PowerPoint Presentation</vt:lpstr>
      <vt:lpstr>PowerPoint Presentation</vt:lpstr>
      <vt:lpstr>Differentiation of Human Cells</vt:lpstr>
      <vt:lpstr>Development</vt:lpstr>
      <vt:lpstr>The Role of Genes in Development</vt:lpstr>
      <vt:lpstr>The Role of Homeotic Genes</vt:lpstr>
      <vt:lpstr>Changes in Hox Genes</vt:lpstr>
      <vt:lpstr>The Evolution of New Forms</vt:lpstr>
      <vt:lpstr>Hox Clusters &amp; Evolution </vt:lpstr>
      <vt:lpstr>Shifting Hox Expression </vt:lpstr>
      <vt:lpstr>The Genetic Tool Kit</vt:lpstr>
      <vt:lpstr>Genetic Switches</vt:lpstr>
      <vt:lpstr>Same Gene-New Tricks</vt:lpstr>
      <vt:lpstr>The Timing of Development</vt:lpstr>
      <vt:lpstr>Development in Drosophila</vt:lpstr>
      <vt:lpstr>Mutations</vt:lpstr>
      <vt:lpstr>Mechanism of Mutation</vt:lpstr>
      <vt:lpstr>Causes of Mutations</vt:lpstr>
      <vt:lpstr>Mutations</vt:lpstr>
      <vt:lpstr>Controlling Gene Expression</vt:lpstr>
      <vt:lpstr>Transcription Factors</vt:lpstr>
      <vt:lpstr>Prokaryote Gene Structure</vt:lpstr>
      <vt:lpstr>Gene Regulation in Prokaryotes</vt:lpstr>
      <vt:lpstr>Eukaryote Gene Structure</vt:lpstr>
      <vt:lpstr>Eukaryote Gene Structure and Regulation</vt:lpstr>
      <vt:lpstr>PowerPoint Presentation</vt:lpstr>
      <vt:lpstr>Transcription Mechanism</vt:lpstr>
      <vt:lpstr>Gene Regulation and Cancer</vt:lpstr>
      <vt:lpstr>Cells out of Control</vt:lpstr>
      <vt:lpstr>Features of a Cancer Cell</vt:lpstr>
      <vt:lpstr>PowerPoint Presentation</vt:lpstr>
      <vt:lpstr>Conditions of Use</vt:lpstr>
      <vt:lpstr>Photo Credits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BIOZONE International</cp:lastModifiedBy>
  <cp:revision>1</cp:revision>
  <dcterms:modified xsi:type="dcterms:W3CDTF">2017-12-15T02:28:46Z</dcterms:modified>
</cp:coreProperties>
</file>